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17"/>
  </p:notesMasterIdLst>
  <p:handoutMasterIdLst>
    <p:handoutMasterId r:id="rId18"/>
  </p:handoutMasterIdLst>
  <p:sldIdLst>
    <p:sldId id="1473" r:id="rId2"/>
    <p:sldId id="1219" r:id="rId3"/>
    <p:sldId id="1489" r:id="rId4"/>
    <p:sldId id="1488" r:id="rId5"/>
    <p:sldId id="1495" r:id="rId6"/>
    <p:sldId id="1499" r:id="rId7"/>
    <p:sldId id="1490" r:id="rId8"/>
    <p:sldId id="1483" r:id="rId9"/>
    <p:sldId id="1498" r:id="rId10"/>
    <p:sldId id="1469" r:id="rId11"/>
    <p:sldId id="1497" r:id="rId12"/>
    <p:sldId id="1496" r:id="rId13"/>
    <p:sldId id="1491" r:id="rId14"/>
    <p:sldId id="1493" r:id="rId15"/>
    <p:sldId id="1494" r:id="rId16"/>
  </p:sldIdLst>
  <p:sldSz cx="12192000" cy="6858000"/>
  <p:notesSz cx="6858000" cy="9144000"/>
  <p:embeddedFontLst>
    <p:embeddedFont>
      <p:font typeface="Abadi Extra Light" panose="020B0204020104020204" pitchFamily="34" charset="0"/>
      <p:regular r:id="rId19"/>
    </p:embeddedFont>
    <p:embeddedFont>
      <p:font typeface="Bahnschrift Condensed" panose="020B0502040204020203" pitchFamily="34" charset="0"/>
      <p:regular r:id="rId20"/>
      <p:bold r:id="rId21"/>
    </p:embeddedFont>
    <p:embeddedFont>
      <p:font typeface="Bahnschrift Light Condensed" panose="020B0502040204020203" pitchFamily="34" charset="0"/>
      <p:regular r:id="rId22"/>
    </p:embeddedFont>
    <p:embeddedFont>
      <p:font typeface="Calibri" panose="020F0502020204030204" pitchFamily="34" charset="0"/>
      <p:regular r:id="rId23"/>
      <p:bold r:id="rId24"/>
      <p:italic r:id="rId25"/>
      <p:boldItalic r:id="rId26"/>
    </p:embeddedFont>
    <p:embeddedFont>
      <p:font typeface="Univers Condensed" panose="020B0506020202050204" pitchFamily="34" charset="0"/>
      <p:regular r:id="rId27"/>
      <p:bold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Eveslage" initials="BE [2]" lastIdx="21" clrIdx="0">
    <p:extLst>
      <p:ext uri="{19B8F6BF-5375-455C-9EA6-DF929625EA0E}">
        <p15:presenceInfo xmlns:p15="http://schemas.microsoft.com/office/powerpoint/2012/main" userId="091ca329d22b83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C3B5"/>
    <a:srgbClr val="006595"/>
    <a:srgbClr val="FFFFFF"/>
    <a:srgbClr val="7F8695"/>
    <a:srgbClr val="999FAB"/>
    <a:srgbClr val="DBDDE1"/>
    <a:srgbClr val="CFD2D7"/>
    <a:srgbClr val="B4B8C0"/>
    <a:srgbClr val="A5AAB5"/>
    <a:srgbClr val="BABE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87" d="100"/>
          <a:sy n="87" d="100"/>
        </p:scale>
        <p:origin x="48" y="117"/>
      </p:cViewPr>
      <p:guideLst/>
    </p:cSldViewPr>
  </p:slideViewPr>
  <p:notesTextViewPr>
    <p:cViewPr>
      <p:scale>
        <a:sx n="1" d="1"/>
        <a:sy n="1" d="1"/>
      </p:scale>
      <p:origin x="0" y="0"/>
    </p:cViewPr>
  </p:notesTextViewPr>
  <p:sorterViewPr>
    <p:cViewPr>
      <p:scale>
        <a:sx n="100" d="100"/>
        <a:sy n="100" d="100"/>
      </p:scale>
      <p:origin x="0" y="-2862"/>
    </p:cViewPr>
  </p:sorterViewPr>
  <p:notesViewPr>
    <p:cSldViewPr snapToGrid="0">
      <p:cViewPr varScale="1">
        <p:scale>
          <a:sx n="68" d="100"/>
          <a:sy n="68" d="100"/>
        </p:scale>
        <p:origin x="2592" y="5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5.0953383039509435E-2"/>
          <c:y val="4.3653057007559906E-2"/>
          <c:w val="0.89097111002717577"/>
          <c:h val="0.90701242680446525"/>
        </c:manualLayout>
      </c:layout>
      <c:barChart>
        <c:barDir val="col"/>
        <c:grouping val="stacked"/>
        <c:varyColors val="0"/>
        <c:ser>
          <c:idx val="0"/>
          <c:order val="0"/>
          <c:tx>
            <c:strRef>
              <c:f>Sheet1!$B$1</c:f>
              <c:strCache>
                <c:ptCount val="1"/>
                <c:pt idx="0">
                  <c:v>Number</c:v>
                </c:pt>
              </c:strCache>
            </c:strRef>
          </c:tx>
          <c:spPr>
            <a:solidFill>
              <a:srgbClr val="00A4F6"/>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5C81-4825-950F-EF382B07E1B1}"/>
              </c:ext>
            </c:extLst>
          </c:dPt>
          <c:dPt>
            <c:idx val="1"/>
            <c:invertIfNegative val="0"/>
            <c:bubble3D val="0"/>
            <c:spPr>
              <a:solidFill>
                <a:srgbClr val="FFDF7F"/>
              </a:solidFill>
              <a:ln>
                <a:noFill/>
              </a:ln>
              <a:effectLst/>
            </c:spPr>
            <c:extLst>
              <c:ext xmlns:c16="http://schemas.microsoft.com/office/drawing/2014/chart" uri="{C3380CC4-5D6E-409C-BE32-E72D297353CC}">
                <c16:uniqueId val="{00000003-5C81-4825-950F-EF382B07E1B1}"/>
              </c:ext>
            </c:extLst>
          </c:dPt>
          <c:dPt>
            <c:idx val="2"/>
            <c:invertIfNegative val="0"/>
            <c:bubble3D val="0"/>
            <c:spPr>
              <a:solidFill>
                <a:srgbClr val="EC6666"/>
              </a:solidFill>
              <a:ln>
                <a:noFill/>
              </a:ln>
              <a:effectLst/>
            </c:spPr>
            <c:extLst>
              <c:ext xmlns:c16="http://schemas.microsoft.com/office/drawing/2014/chart" uri="{C3380CC4-5D6E-409C-BE32-E72D297353CC}">
                <c16:uniqueId val="{00000005-5C81-4825-950F-EF382B07E1B1}"/>
              </c:ext>
            </c:extLst>
          </c:dPt>
          <c:dPt>
            <c:idx val="3"/>
            <c:invertIfNegative val="0"/>
            <c:bubble3D val="0"/>
            <c:spPr>
              <a:solidFill>
                <a:srgbClr val="C00000"/>
              </a:solidFill>
              <a:ln>
                <a:noFill/>
              </a:ln>
              <a:effectLst/>
            </c:spPr>
            <c:extLst>
              <c:ext xmlns:c16="http://schemas.microsoft.com/office/drawing/2014/chart" uri="{C3380CC4-5D6E-409C-BE32-E72D297353CC}">
                <c16:uniqueId val="{00000007-5C81-4825-950F-EF382B07E1B1}"/>
              </c:ext>
            </c:extLst>
          </c:dPt>
          <c:dPt>
            <c:idx val="4"/>
            <c:invertIfNegative val="0"/>
            <c:bubble3D val="0"/>
            <c:spPr>
              <a:solidFill>
                <a:srgbClr val="C00000"/>
              </a:solidFill>
              <a:ln>
                <a:noFill/>
              </a:ln>
              <a:effectLst/>
            </c:spPr>
            <c:extLst>
              <c:ext xmlns:c16="http://schemas.microsoft.com/office/drawing/2014/chart" uri="{C3380CC4-5D6E-409C-BE32-E72D297353CC}">
                <c16:uniqueId val="{00000009-5C81-4825-950F-EF382B07E1B1}"/>
              </c:ext>
            </c:extLst>
          </c:dPt>
          <c:dPt>
            <c:idx val="5"/>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B-5C81-4825-950F-EF382B07E1B1}"/>
              </c:ext>
            </c:extLst>
          </c:dPt>
          <c:dPt>
            <c:idx val="6"/>
            <c:invertIfNegative val="0"/>
            <c:bubble3D val="0"/>
            <c:spPr>
              <a:solidFill>
                <a:srgbClr val="2EC3B5"/>
              </a:solidFill>
              <a:ln>
                <a:noFill/>
              </a:ln>
              <a:effectLst/>
            </c:spPr>
            <c:extLst>
              <c:ext xmlns:c16="http://schemas.microsoft.com/office/drawing/2014/chart" uri="{C3380CC4-5D6E-409C-BE32-E72D297353CC}">
                <c16:uniqueId val="{0000000D-5C81-4825-950F-EF382B07E1B1}"/>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Sheet1!$A$3:$A$9</c:f>
              <c:strCache>
                <c:ptCount val="7"/>
                <c:pt idx="0">
                  <c:v>Appointments</c:v>
                </c:pt>
                <c:pt idx="1">
                  <c:v>Arrive at clinic</c:v>
                </c:pt>
                <c:pt idx="2">
                  <c:v>HIV tests</c:v>
                </c:pt>
                <c:pt idx="3">
                  <c:v>Linked to Tx (newly +)</c:v>
                </c:pt>
                <c:pt idx="4">
                  <c:v>Linked to Tx (known +)</c:v>
                </c:pt>
                <c:pt idx="5">
                  <c:v>STI tests</c:v>
                </c:pt>
                <c:pt idx="6">
                  <c:v>Linked to PrEP</c:v>
                </c:pt>
              </c:strCache>
              <c:extLst/>
            </c:strRef>
          </c:cat>
          <c:val>
            <c:numRef>
              <c:f>Sheet1!$B$3:$B$9</c:f>
              <c:numCache>
                <c:formatCode>General</c:formatCode>
                <c:ptCount val="7"/>
                <c:pt idx="0">
                  <c:v>444</c:v>
                </c:pt>
                <c:pt idx="1">
                  <c:v>181</c:v>
                </c:pt>
                <c:pt idx="3">
                  <c:v>3</c:v>
                </c:pt>
                <c:pt idx="4">
                  <c:v>3</c:v>
                </c:pt>
                <c:pt idx="6">
                  <c:v>16</c:v>
                </c:pt>
              </c:numCache>
              <c:extLst/>
            </c:numRef>
          </c:val>
          <c:extLst>
            <c:ext xmlns:c16="http://schemas.microsoft.com/office/drawing/2014/chart" uri="{C3380CC4-5D6E-409C-BE32-E72D297353CC}">
              <c16:uniqueId val="{0000000E-5C81-4825-950F-EF382B07E1B1}"/>
            </c:ext>
          </c:extLst>
        </c:ser>
        <c:ser>
          <c:idx val="2"/>
          <c:order val="2"/>
          <c:tx>
            <c:strRef>
              <c:f>Sheet1!$D$1</c:f>
              <c:strCache>
                <c:ptCount val="1"/>
                <c:pt idx="0">
                  <c:v> +</c:v>
                </c:pt>
              </c:strCache>
            </c:strRef>
          </c:tx>
          <c:spPr>
            <a:solidFill>
              <a:schemeClr val="accent4">
                <a:lumMod val="60000"/>
                <a:lumOff val="40000"/>
              </a:schemeClr>
            </a:solidFill>
            <a:ln w="25400">
              <a:noFill/>
            </a:ln>
            <a:effectLst/>
          </c:spPr>
          <c:invertIfNegative val="0"/>
          <c:dPt>
            <c:idx val="1"/>
            <c:invertIfNegative val="0"/>
            <c:bubble3D val="0"/>
            <c:spPr>
              <a:solidFill>
                <a:schemeClr val="accent4">
                  <a:lumMod val="60000"/>
                  <a:lumOff val="40000"/>
                </a:schemeClr>
              </a:solidFill>
              <a:ln w="25400">
                <a:noFill/>
              </a:ln>
              <a:effectLst/>
            </c:spPr>
            <c:extLst>
              <c:ext xmlns:c16="http://schemas.microsoft.com/office/drawing/2014/chart" uri="{C3380CC4-5D6E-409C-BE32-E72D297353CC}">
                <c16:uniqueId val="{00000010-5C81-4825-950F-EF382B07E1B1}"/>
              </c:ext>
            </c:extLst>
          </c:dPt>
          <c:dPt>
            <c:idx val="2"/>
            <c:invertIfNegative val="0"/>
            <c:bubble3D val="0"/>
            <c:spPr>
              <a:solidFill>
                <a:srgbClr val="E61D36"/>
              </a:solidFill>
              <a:ln w="25400">
                <a:noFill/>
              </a:ln>
              <a:effectLst/>
            </c:spPr>
            <c:extLst>
              <c:ext xmlns:c16="http://schemas.microsoft.com/office/drawing/2014/chart" uri="{C3380CC4-5D6E-409C-BE32-E72D297353CC}">
                <c16:uniqueId val="{00000012-5C81-4825-950F-EF382B07E1B1}"/>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Sheet1!$A$3:$A$9</c:f>
              <c:strCache>
                <c:ptCount val="7"/>
                <c:pt idx="0">
                  <c:v>Appointments</c:v>
                </c:pt>
                <c:pt idx="1">
                  <c:v>Arrive at clinic</c:v>
                </c:pt>
                <c:pt idx="2">
                  <c:v>HIV tests</c:v>
                </c:pt>
                <c:pt idx="3">
                  <c:v>Linked to Tx (newly +)</c:v>
                </c:pt>
                <c:pt idx="4">
                  <c:v>Linked to Tx (known +)</c:v>
                </c:pt>
                <c:pt idx="5">
                  <c:v>STI tests</c:v>
                </c:pt>
                <c:pt idx="6">
                  <c:v>Linked to PrEP</c:v>
                </c:pt>
              </c:strCache>
              <c:extLst/>
            </c:strRef>
          </c:cat>
          <c:val>
            <c:numRef>
              <c:f>Sheet1!$D$3:$D$9</c:f>
              <c:numCache>
                <c:formatCode>General</c:formatCode>
                <c:ptCount val="7"/>
                <c:pt idx="2">
                  <c:v>3</c:v>
                </c:pt>
                <c:pt idx="5">
                  <c:v>15</c:v>
                </c:pt>
              </c:numCache>
              <c:extLst/>
            </c:numRef>
          </c:val>
          <c:extLst>
            <c:ext xmlns:c16="http://schemas.microsoft.com/office/drawing/2014/chart" uri="{C3380CC4-5D6E-409C-BE32-E72D297353CC}">
              <c16:uniqueId val="{00000013-5C81-4825-950F-EF382B07E1B1}"/>
            </c:ext>
          </c:extLst>
        </c:ser>
        <c:ser>
          <c:idx val="3"/>
          <c:order val="3"/>
          <c:tx>
            <c:strRef>
              <c:f>Sheet1!$E$1</c:f>
              <c:strCache>
                <c:ptCount val="1"/>
                <c:pt idx="0">
                  <c:v> -</c:v>
                </c:pt>
              </c:strCache>
            </c:strRef>
          </c:tx>
          <c:spPr>
            <a:solidFill>
              <a:srgbClr val="F9AB7B"/>
            </a:solidFill>
            <a:ln w="25400">
              <a:noFill/>
            </a:ln>
            <a:effectLst/>
          </c:spPr>
          <c:invertIfNegative val="0"/>
          <c:dPt>
            <c:idx val="2"/>
            <c:invertIfNegative val="0"/>
            <c:bubble3D val="0"/>
            <c:spPr>
              <a:solidFill>
                <a:srgbClr val="FE7676"/>
              </a:solidFill>
              <a:ln w="25400">
                <a:noFill/>
              </a:ln>
              <a:effectLst/>
            </c:spPr>
            <c:extLst>
              <c:ext xmlns:c16="http://schemas.microsoft.com/office/drawing/2014/chart" uri="{C3380CC4-5D6E-409C-BE32-E72D297353CC}">
                <c16:uniqueId val="{0000001D-5C81-4825-950F-EF382B07E1B1}"/>
              </c:ext>
            </c:extLst>
          </c:dPt>
          <c:dPt>
            <c:idx val="3"/>
            <c:invertIfNegative val="0"/>
            <c:bubble3D val="0"/>
            <c:spPr>
              <a:solidFill>
                <a:schemeClr val="accent4">
                  <a:lumMod val="20000"/>
                  <a:lumOff val="80000"/>
                </a:schemeClr>
              </a:solidFill>
              <a:ln w="25400">
                <a:noFill/>
              </a:ln>
              <a:effectLst/>
            </c:spPr>
            <c:extLst>
              <c:ext xmlns:c16="http://schemas.microsoft.com/office/drawing/2014/chart" uri="{C3380CC4-5D6E-409C-BE32-E72D297353CC}">
                <c16:uniqueId val="{00000015-A640-4D9D-B7EF-1993565AA585}"/>
              </c:ext>
            </c:extLst>
          </c:dPt>
          <c:dPt>
            <c:idx val="4"/>
            <c:invertIfNegative val="0"/>
            <c:bubble3D val="0"/>
            <c:spPr>
              <a:solidFill>
                <a:schemeClr val="accent4">
                  <a:lumMod val="20000"/>
                  <a:lumOff val="80000"/>
                </a:schemeClr>
              </a:solidFill>
              <a:ln w="25400">
                <a:noFill/>
              </a:ln>
              <a:effectLst/>
            </c:spPr>
            <c:extLst>
              <c:ext xmlns:c16="http://schemas.microsoft.com/office/drawing/2014/chart" uri="{C3380CC4-5D6E-409C-BE32-E72D297353CC}">
                <c16:uniqueId val="{00000015-5C81-4825-950F-EF382B07E1B1}"/>
              </c:ext>
            </c:extLst>
          </c:dPt>
          <c:dPt>
            <c:idx val="5"/>
            <c:invertIfNegative val="0"/>
            <c:bubble3D val="0"/>
            <c:spPr>
              <a:solidFill>
                <a:schemeClr val="accent4">
                  <a:lumMod val="20000"/>
                  <a:lumOff val="80000"/>
                </a:schemeClr>
              </a:solidFill>
              <a:ln w="25400">
                <a:noFill/>
              </a:ln>
              <a:effectLst/>
            </c:spPr>
            <c:extLst>
              <c:ext xmlns:c16="http://schemas.microsoft.com/office/drawing/2014/chart" uri="{C3380CC4-5D6E-409C-BE32-E72D297353CC}">
                <c16:uniqueId val="{00000017-5C81-4825-950F-EF382B07E1B1}"/>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Sheet1!$A$3:$A$9</c:f>
              <c:strCache>
                <c:ptCount val="7"/>
                <c:pt idx="0">
                  <c:v>Appointments</c:v>
                </c:pt>
                <c:pt idx="1">
                  <c:v>Arrive at clinic</c:v>
                </c:pt>
                <c:pt idx="2">
                  <c:v>HIV tests</c:v>
                </c:pt>
                <c:pt idx="3">
                  <c:v>Linked to Tx (newly +)</c:v>
                </c:pt>
                <c:pt idx="4">
                  <c:v>Linked to Tx (known +)</c:v>
                </c:pt>
                <c:pt idx="5">
                  <c:v>STI tests</c:v>
                </c:pt>
                <c:pt idx="6">
                  <c:v>Linked to PrEP</c:v>
                </c:pt>
              </c:strCache>
              <c:extLst/>
            </c:strRef>
          </c:cat>
          <c:val>
            <c:numRef>
              <c:f>Sheet1!$E$3:$E$9</c:f>
              <c:numCache>
                <c:formatCode>General</c:formatCode>
                <c:ptCount val="7"/>
                <c:pt idx="2">
                  <c:v>111</c:v>
                </c:pt>
                <c:pt idx="5">
                  <c:v>75</c:v>
                </c:pt>
              </c:numCache>
              <c:extLst/>
            </c:numRef>
          </c:val>
          <c:extLst>
            <c:ext xmlns:c16="http://schemas.microsoft.com/office/drawing/2014/chart" uri="{C3380CC4-5D6E-409C-BE32-E72D297353CC}">
              <c16:uniqueId val="{00000018-5C81-4825-950F-EF382B07E1B1}"/>
            </c:ext>
          </c:extLst>
        </c:ser>
        <c:ser>
          <c:idx val="4"/>
          <c:order val="4"/>
          <c:tx>
            <c:strRef>
              <c:f>Sheet1!$F$1</c:f>
              <c:strCache>
                <c:ptCount val="1"/>
                <c:pt idx="0">
                  <c:v>Duplicates</c:v>
                </c:pt>
              </c:strCache>
            </c:strRef>
          </c:tx>
          <c:spPr>
            <a:solidFill>
              <a:schemeClr val="tx2">
                <a:lumMod val="60000"/>
                <a:lumOff val="40000"/>
                <a:alpha val="50000"/>
              </a:schemeClr>
            </a:solidFill>
            <a:ln w="25400">
              <a:noFill/>
            </a:ln>
            <a:effectLst/>
          </c:spPr>
          <c:invertIfNegative val="0"/>
          <c:dLbls>
            <c:dLbl>
              <c:idx val="0"/>
              <c:tx>
                <c:rich>
                  <a:bodyPr/>
                  <a:lstStyle/>
                  <a:p>
                    <a:fld id="{358FA5B6-E8AB-4691-9EE4-C24E8F6AAC12}" type="SERIESNAME">
                      <a:rPr lang="en-US"/>
                      <a:pPr/>
                      <a:t>[SERIES NAME]</a:t>
                    </a:fld>
                    <a:r>
                      <a:rPr lang="en-US"/>
                      <a:t>
54</a:t>
                    </a:r>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5C81-4825-950F-EF382B07E1B1}"/>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Sheet1!$A$3:$A$9</c:f>
              <c:strCache>
                <c:ptCount val="7"/>
                <c:pt idx="0">
                  <c:v>Appointments</c:v>
                </c:pt>
                <c:pt idx="1">
                  <c:v>Arrive at clinic</c:v>
                </c:pt>
                <c:pt idx="2">
                  <c:v>HIV tests</c:v>
                </c:pt>
                <c:pt idx="3">
                  <c:v>Linked to Tx (newly +)</c:v>
                </c:pt>
                <c:pt idx="4">
                  <c:v>Linked to Tx (known +)</c:v>
                </c:pt>
                <c:pt idx="5">
                  <c:v>STI tests</c:v>
                </c:pt>
                <c:pt idx="6">
                  <c:v>Linked to PrEP</c:v>
                </c:pt>
              </c:strCache>
              <c:extLst/>
            </c:strRef>
          </c:cat>
          <c:val>
            <c:numRef>
              <c:f>Sheet1!$F$3:$F$9</c:f>
              <c:numCache>
                <c:formatCode>General</c:formatCode>
                <c:ptCount val="7"/>
                <c:pt idx="0">
                  <c:v>54</c:v>
                </c:pt>
              </c:numCache>
              <c:extLst/>
            </c:numRef>
          </c:val>
          <c:extLst>
            <c:ext xmlns:c16="http://schemas.microsoft.com/office/drawing/2014/chart" uri="{C3380CC4-5D6E-409C-BE32-E72D297353CC}">
              <c16:uniqueId val="{0000001A-5C81-4825-950F-EF382B07E1B1}"/>
            </c:ext>
          </c:extLst>
        </c:ser>
        <c:dLbls>
          <c:showLegendKey val="0"/>
          <c:showVal val="0"/>
          <c:showCatName val="0"/>
          <c:showSerName val="0"/>
          <c:showPercent val="0"/>
          <c:showBubbleSize val="0"/>
        </c:dLbls>
        <c:gapWidth val="22"/>
        <c:overlap val="100"/>
        <c:axId val="313699048"/>
        <c:axId val="313693560"/>
      </c:barChart>
      <c:lineChart>
        <c:grouping val="standard"/>
        <c:varyColors val="0"/>
        <c:ser>
          <c:idx val="1"/>
          <c:order val="1"/>
          <c:tx>
            <c:strRef>
              <c:f>Sheet1!$C$1</c:f>
              <c:strCache>
                <c:ptCount val="1"/>
                <c:pt idx="0">
                  <c:v>Conversion %</c:v>
                </c:pt>
              </c:strCache>
            </c:strRef>
          </c:tx>
          <c:spPr>
            <a:ln w="28575" cap="rnd">
              <a:noFill/>
              <a:round/>
            </a:ln>
            <a:effectLst/>
          </c:spPr>
          <c:marker>
            <c:symbol val="diamond"/>
            <c:size val="8"/>
            <c:spPr>
              <a:solidFill>
                <a:srgbClr val="FF5357"/>
              </a:solidFill>
              <a:ln w="9525">
                <a:solidFill>
                  <a:schemeClr val="bg1"/>
                </a:solidFill>
              </a:ln>
              <a:effectLst/>
            </c:spPr>
          </c:marker>
          <c:dLbls>
            <c:dLbl>
              <c:idx val="1"/>
              <c:layout>
                <c:manualLayout>
                  <c:x val="1.6975308641975367E-2"/>
                  <c:y val="-1.05699139467517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640-4D9D-B7EF-1993565AA585}"/>
                </c:ext>
              </c:extLst>
            </c:dLbl>
            <c:dLbl>
              <c:idx val="2"/>
              <c:layout>
                <c:manualLayout>
                  <c:x val="8.4955752212389386E-3"/>
                  <c:y val="-1.62656743893755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5C81-4825-950F-EF382B07E1B1}"/>
                </c:ext>
              </c:extLst>
            </c:dLbl>
            <c:spPr>
              <a:solidFill>
                <a:srgbClr val="FFFFFF">
                  <a:alpha val="50196"/>
                </a:srgbClr>
              </a:solid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Sheet1!$A$3:$A$9</c:f>
              <c:strCache>
                <c:ptCount val="7"/>
                <c:pt idx="0">
                  <c:v>Appointments</c:v>
                </c:pt>
                <c:pt idx="1">
                  <c:v>Arrive at clinic</c:v>
                </c:pt>
                <c:pt idx="2">
                  <c:v>HIV tests</c:v>
                </c:pt>
                <c:pt idx="3">
                  <c:v>Linked to Tx (newly +)</c:v>
                </c:pt>
                <c:pt idx="4">
                  <c:v>Linked to Tx (known +)</c:v>
                </c:pt>
                <c:pt idx="5">
                  <c:v>STI tests</c:v>
                </c:pt>
                <c:pt idx="6">
                  <c:v>Linked to PrEP</c:v>
                </c:pt>
              </c:strCache>
              <c:extLst/>
            </c:strRef>
          </c:cat>
          <c:val>
            <c:numRef>
              <c:f>Sheet1!$C$3:$C$9</c:f>
              <c:numCache>
                <c:formatCode>0.0%</c:formatCode>
                <c:ptCount val="7"/>
                <c:pt idx="0">
                  <c:v>9.6549050019387364E-2</c:v>
                </c:pt>
                <c:pt idx="1">
                  <c:v>0.40765765765765766</c:v>
                </c:pt>
                <c:pt idx="2">
                  <c:v>2.6315789473684209E-2</c:v>
                </c:pt>
                <c:pt idx="3">
                  <c:v>1</c:v>
                </c:pt>
                <c:pt idx="5">
                  <c:v>0.16666666666666666</c:v>
                </c:pt>
                <c:pt idx="6">
                  <c:v>0.14414414414414414</c:v>
                </c:pt>
              </c:numCache>
              <c:extLst/>
            </c:numRef>
          </c:val>
          <c:smooth val="0"/>
          <c:extLst>
            <c:ext xmlns:c16="http://schemas.microsoft.com/office/drawing/2014/chart" uri="{C3380CC4-5D6E-409C-BE32-E72D297353CC}">
              <c16:uniqueId val="{0000001C-5C81-4825-950F-EF382B07E1B1}"/>
            </c:ext>
          </c:extLst>
        </c:ser>
        <c:dLbls>
          <c:showLegendKey val="0"/>
          <c:showVal val="0"/>
          <c:showCatName val="0"/>
          <c:showSerName val="0"/>
          <c:showPercent val="0"/>
          <c:showBubbleSize val="0"/>
        </c:dLbls>
        <c:marker val="1"/>
        <c:smooth val="0"/>
        <c:axId val="313695912"/>
        <c:axId val="313695128"/>
      </c:lineChart>
      <c:catAx>
        <c:axId val="313699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313693560"/>
        <c:crosses val="autoZero"/>
        <c:auto val="1"/>
        <c:lblAlgn val="ctr"/>
        <c:lblOffset val="100"/>
        <c:noMultiLvlLbl val="0"/>
      </c:catAx>
      <c:valAx>
        <c:axId val="313693560"/>
        <c:scaling>
          <c:orientation val="minMax"/>
          <c:max val="52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313699048"/>
        <c:crosses val="autoZero"/>
        <c:crossBetween val="between"/>
      </c:valAx>
      <c:valAx>
        <c:axId val="313695128"/>
        <c:scaling>
          <c:orientation val="minMax"/>
          <c:max val="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313695912"/>
        <c:crosses val="max"/>
        <c:crossBetween val="between"/>
      </c:valAx>
      <c:catAx>
        <c:axId val="313695912"/>
        <c:scaling>
          <c:orientation val="minMax"/>
        </c:scaling>
        <c:delete val="1"/>
        <c:axPos val="b"/>
        <c:numFmt formatCode="General" sourceLinked="1"/>
        <c:majorTickMark val="out"/>
        <c:minorTickMark val="none"/>
        <c:tickLblPos val="nextTo"/>
        <c:crossAx val="3136951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083268557579043E-2"/>
          <c:y val="2.2667128600696952E-2"/>
          <c:w val="0.90093880626032852"/>
          <c:h val="0.85112859443867239"/>
        </c:manualLayout>
      </c:layout>
      <c:barChart>
        <c:barDir val="col"/>
        <c:grouping val="stacked"/>
        <c:varyColors val="0"/>
        <c:ser>
          <c:idx val="0"/>
          <c:order val="0"/>
          <c:tx>
            <c:strRef>
              <c:f>Sheet1!$B$1</c:f>
              <c:strCache>
                <c:ptCount val="1"/>
                <c:pt idx="0">
                  <c:v>Appointments</c:v>
                </c:pt>
              </c:strCache>
            </c:strRef>
          </c:tx>
          <c:spPr>
            <a:solidFill>
              <a:schemeClr val="tx2">
                <a:lumMod val="60000"/>
                <a:lumOff val="40000"/>
              </a:schemeClr>
            </a:solidFill>
            <a:ln>
              <a:noFill/>
            </a:ln>
            <a:effectLst/>
          </c:spPr>
          <c:invertIfNegative val="0"/>
          <c:dPt>
            <c:idx val="0"/>
            <c:invertIfNegative val="0"/>
            <c:bubble3D val="0"/>
            <c:spPr>
              <a:solidFill>
                <a:schemeClr val="tx2">
                  <a:lumMod val="60000"/>
                  <a:lumOff val="40000"/>
                </a:schemeClr>
              </a:solidFill>
              <a:ln w="28575" cap="rnd">
                <a:noFill/>
                <a:round/>
              </a:ln>
              <a:effectLst/>
            </c:spPr>
            <c:extLst>
              <c:ext xmlns:c16="http://schemas.microsoft.com/office/drawing/2014/chart" uri="{C3380CC4-5D6E-409C-BE32-E72D297353CC}">
                <c16:uniqueId val="{00000001-C8E4-4D18-8B93-C81FB27F8BEF}"/>
              </c:ext>
            </c:extLst>
          </c:dPt>
          <c:dLbls>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Mar 10-16</c:v>
                </c:pt>
                <c:pt idx="1">
                  <c:v>Mar 17-23</c:v>
                </c:pt>
                <c:pt idx="2">
                  <c:v>Mar 24-30</c:v>
                </c:pt>
                <c:pt idx="3">
                  <c:v>Mar 31-Apr 6</c:v>
                </c:pt>
                <c:pt idx="4">
                  <c:v>Apr 7-13</c:v>
                </c:pt>
                <c:pt idx="5">
                  <c:v>Apr 14-20</c:v>
                </c:pt>
                <c:pt idx="6">
                  <c:v>Apr 21-27</c:v>
                </c:pt>
                <c:pt idx="7">
                  <c:v>Apr 28-May 4</c:v>
                </c:pt>
                <c:pt idx="8">
                  <c:v>May 5-11</c:v>
                </c:pt>
                <c:pt idx="9">
                  <c:v>May 12-18</c:v>
                </c:pt>
                <c:pt idx="10">
                  <c:v>May 19- 25</c:v>
                </c:pt>
                <c:pt idx="11">
                  <c:v>May 26- Jun 1</c:v>
                </c:pt>
                <c:pt idx="12">
                  <c:v>Jun 2-8</c:v>
                </c:pt>
                <c:pt idx="13">
                  <c:v>Jun 9-15</c:v>
                </c:pt>
                <c:pt idx="14">
                  <c:v>Jun 16- 22</c:v>
                </c:pt>
                <c:pt idx="15">
                  <c:v>Jun 23-29</c:v>
                </c:pt>
                <c:pt idx="16">
                  <c:v>Jun 30-Jul 6</c:v>
                </c:pt>
                <c:pt idx="17">
                  <c:v>Jul 7-13</c:v>
                </c:pt>
                <c:pt idx="18">
                  <c:v>Jul 14-20</c:v>
                </c:pt>
              </c:strCache>
            </c:strRef>
          </c:cat>
          <c:val>
            <c:numRef>
              <c:f>Sheet1!$B$2:$B$20</c:f>
              <c:numCache>
                <c:formatCode>General</c:formatCode>
                <c:ptCount val="19"/>
                <c:pt idx="0">
                  <c:v>8</c:v>
                </c:pt>
                <c:pt idx="1">
                  <c:v>15</c:v>
                </c:pt>
                <c:pt idx="2">
                  <c:v>12</c:v>
                </c:pt>
                <c:pt idx="3">
                  <c:v>27</c:v>
                </c:pt>
                <c:pt idx="4">
                  <c:v>44</c:v>
                </c:pt>
                <c:pt idx="5">
                  <c:v>10</c:v>
                </c:pt>
                <c:pt idx="6">
                  <c:v>27</c:v>
                </c:pt>
                <c:pt idx="7">
                  <c:v>11</c:v>
                </c:pt>
                <c:pt idx="8">
                  <c:v>7</c:v>
                </c:pt>
                <c:pt idx="9">
                  <c:v>32</c:v>
                </c:pt>
                <c:pt idx="10">
                  <c:v>13</c:v>
                </c:pt>
                <c:pt idx="11">
                  <c:v>9</c:v>
                </c:pt>
                <c:pt idx="12">
                  <c:v>29</c:v>
                </c:pt>
                <c:pt idx="13">
                  <c:v>30</c:v>
                </c:pt>
                <c:pt idx="14">
                  <c:v>40</c:v>
                </c:pt>
                <c:pt idx="15">
                  <c:v>38</c:v>
                </c:pt>
                <c:pt idx="16">
                  <c:v>20</c:v>
                </c:pt>
                <c:pt idx="17">
                  <c:v>41</c:v>
                </c:pt>
                <c:pt idx="18">
                  <c:v>38</c:v>
                </c:pt>
              </c:numCache>
            </c:numRef>
          </c:val>
          <c:extLst>
            <c:ext xmlns:c16="http://schemas.microsoft.com/office/drawing/2014/chart" uri="{C3380CC4-5D6E-409C-BE32-E72D297353CC}">
              <c16:uniqueId val="{00000002-C8E4-4D18-8B93-C81FB27F8BEF}"/>
            </c:ext>
          </c:extLst>
        </c:ser>
        <c:ser>
          <c:idx val="1"/>
          <c:order val="1"/>
          <c:tx>
            <c:strRef>
              <c:f>Sheet1!$C$1</c:f>
              <c:strCache>
                <c:ptCount val="1"/>
                <c:pt idx="0">
                  <c:v>Arrived at clinic</c:v>
                </c:pt>
              </c:strCache>
            </c:strRef>
          </c:tx>
          <c:spPr>
            <a:solidFill>
              <a:srgbClr val="FFDF7F"/>
            </a:solidFill>
            <a:ln>
              <a:noFill/>
            </a:ln>
            <a:effectLst/>
          </c:spPr>
          <c:invertIfNegative val="0"/>
          <c:dLbls>
            <c:spPr>
              <a:noFill/>
              <a:ln cap="rnd">
                <a:noFill/>
                <a:round/>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Mar 10-16</c:v>
                </c:pt>
                <c:pt idx="1">
                  <c:v>Mar 17-23</c:v>
                </c:pt>
                <c:pt idx="2">
                  <c:v>Mar 24-30</c:v>
                </c:pt>
                <c:pt idx="3">
                  <c:v>Mar 31-Apr 6</c:v>
                </c:pt>
                <c:pt idx="4">
                  <c:v>Apr 7-13</c:v>
                </c:pt>
                <c:pt idx="5">
                  <c:v>Apr 14-20</c:v>
                </c:pt>
                <c:pt idx="6">
                  <c:v>Apr 21-27</c:v>
                </c:pt>
                <c:pt idx="7">
                  <c:v>Apr 28-May 4</c:v>
                </c:pt>
                <c:pt idx="8">
                  <c:v>May 5-11</c:v>
                </c:pt>
                <c:pt idx="9">
                  <c:v>May 12-18</c:v>
                </c:pt>
                <c:pt idx="10">
                  <c:v>May 19- 25</c:v>
                </c:pt>
                <c:pt idx="11">
                  <c:v>May 26- Jun 1</c:v>
                </c:pt>
                <c:pt idx="12">
                  <c:v>Jun 2-8</c:v>
                </c:pt>
                <c:pt idx="13">
                  <c:v>Jun 9-15</c:v>
                </c:pt>
                <c:pt idx="14">
                  <c:v>Jun 16- 22</c:v>
                </c:pt>
                <c:pt idx="15">
                  <c:v>Jun 23-29</c:v>
                </c:pt>
                <c:pt idx="16">
                  <c:v>Jun 30-Jul 6</c:v>
                </c:pt>
                <c:pt idx="17">
                  <c:v>Jul 7-13</c:v>
                </c:pt>
                <c:pt idx="18">
                  <c:v>Jul 14-20</c:v>
                </c:pt>
              </c:strCache>
            </c:strRef>
          </c:cat>
          <c:val>
            <c:numRef>
              <c:f>Sheet1!$C$2:$C$20</c:f>
              <c:numCache>
                <c:formatCode>General</c:formatCode>
                <c:ptCount val="19"/>
                <c:pt idx="0">
                  <c:v>2</c:v>
                </c:pt>
                <c:pt idx="1">
                  <c:v>6</c:v>
                </c:pt>
                <c:pt idx="2">
                  <c:v>6</c:v>
                </c:pt>
                <c:pt idx="3">
                  <c:v>4</c:v>
                </c:pt>
                <c:pt idx="4">
                  <c:v>11</c:v>
                </c:pt>
                <c:pt idx="5">
                  <c:v>4</c:v>
                </c:pt>
                <c:pt idx="6">
                  <c:v>4</c:v>
                </c:pt>
                <c:pt idx="7">
                  <c:v>1</c:v>
                </c:pt>
                <c:pt idx="8">
                  <c:v>1</c:v>
                </c:pt>
                <c:pt idx="9">
                  <c:v>15</c:v>
                </c:pt>
                <c:pt idx="10">
                  <c:v>2</c:v>
                </c:pt>
                <c:pt idx="12">
                  <c:v>19</c:v>
                </c:pt>
                <c:pt idx="13">
                  <c:v>15</c:v>
                </c:pt>
                <c:pt idx="14">
                  <c:v>19</c:v>
                </c:pt>
                <c:pt idx="15">
                  <c:v>13</c:v>
                </c:pt>
                <c:pt idx="16">
                  <c:v>8</c:v>
                </c:pt>
                <c:pt idx="17">
                  <c:v>21</c:v>
                </c:pt>
                <c:pt idx="18">
                  <c:v>20</c:v>
                </c:pt>
              </c:numCache>
            </c:numRef>
          </c:val>
          <c:extLst>
            <c:ext xmlns:c16="http://schemas.microsoft.com/office/drawing/2014/chart" uri="{C3380CC4-5D6E-409C-BE32-E72D297353CC}">
              <c16:uniqueId val="{00000003-C8E4-4D18-8B93-C81FB27F8BEF}"/>
            </c:ext>
          </c:extLst>
        </c:ser>
        <c:ser>
          <c:idx val="2"/>
          <c:order val="2"/>
          <c:tx>
            <c:strRef>
              <c:f>Sheet1!$D$1</c:f>
              <c:strCache>
                <c:ptCount val="1"/>
                <c:pt idx="0">
                  <c:v>HIV tests</c:v>
                </c:pt>
              </c:strCache>
            </c:strRef>
          </c:tx>
          <c:spPr>
            <a:solidFill>
              <a:srgbClr val="FF9900"/>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Mar 10-16</c:v>
                </c:pt>
                <c:pt idx="1">
                  <c:v>Mar 17-23</c:v>
                </c:pt>
                <c:pt idx="2">
                  <c:v>Mar 24-30</c:v>
                </c:pt>
                <c:pt idx="3">
                  <c:v>Mar 31-Apr 6</c:v>
                </c:pt>
                <c:pt idx="4">
                  <c:v>Apr 7-13</c:v>
                </c:pt>
                <c:pt idx="5">
                  <c:v>Apr 14-20</c:v>
                </c:pt>
                <c:pt idx="6">
                  <c:v>Apr 21-27</c:v>
                </c:pt>
                <c:pt idx="7">
                  <c:v>Apr 28-May 4</c:v>
                </c:pt>
                <c:pt idx="8">
                  <c:v>May 5-11</c:v>
                </c:pt>
                <c:pt idx="9">
                  <c:v>May 12-18</c:v>
                </c:pt>
                <c:pt idx="10">
                  <c:v>May 19- 25</c:v>
                </c:pt>
                <c:pt idx="11">
                  <c:v>May 26- Jun 1</c:v>
                </c:pt>
                <c:pt idx="12">
                  <c:v>Jun 2-8</c:v>
                </c:pt>
                <c:pt idx="13">
                  <c:v>Jun 9-15</c:v>
                </c:pt>
                <c:pt idx="14">
                  <c:v>Jun 16- 22</c:v>
                </c:pt>
                <c:pt idx="15">
                  <c:v>Jun 23-29</c:v>
                </c:pt>
                <c:pt idx="16">
                  <c:v>Jun 30-Jul 6</c:v>
                </c:pt>
                <c:pt idx="17">
                  <c:v>Jul 7-13</c:v>
                </c:pt>
                <c:pt idx="18">
                  <c:v>Jul 14-20</c:v>
                </c:pt>
              </c:strCache>
            </c:strRef>
          </c:cat>
          <c:val>
            <c:numRef>
              <c:f>Sheet1!$D$2:$D$20</c:f>
              <c:numCache>
                <c:formatCode>General</c:formatCode>
                <c:ptCount val="19"/>
                <c:pt idx="0">
                  <c:v>1</c:v>
                </c:pt>
                <c:pt idx="1">
                  <c:v>4</c:v>
                </c:pt>
                <c:pt idx="2">
                  <c:v>5</c:v>
                </c:pt>
                <c:pt idx="3">
                  <c:v>4</c:v>
                </c:pt>
                <c:pt idx="4">
                  <c:v>7</c:v>
                </c:pt>
                <c:pt idx="5">
                  <c:v>1</c:v>
                </c:pt>
                <c:pt idx="6">
                  <c:v>2</c:v>
                </c:pt>
                <c:pt idx="9">
                  <c:v>9</c:v>
                </c:pt>
                <c:pt idx="12">
                  <c:v>9</c:v>
                </c:pt>
                <c:pt idx="13">
                  <c:v>5</c:v>
                </c:pt>
                <c:pt idx="14">
                  <c:v>12</c:v>
                </c:pt>
                <c:pt idx="15">
                  <c:v>10</c:v>
                </c:pt>
                <c:pt idx="16">
                  <c:v>7</c:v>
                </c:pt>
                <c:pt idx="17">
                  <c:v>13</c:v>
                </c:pt>
                <c:pt idx="18">
                  <c:v>17</c:v>
                </c:pt>
              </c:numCache>
            </c:numRef>
          </c:val>
          <c:extLst>
            <c:ext xmlns:c16="http://schemas.microsoft.com/office/drawing/2014/chart" uri="{C3380CC4-5D6E-409C-BE32-E72D297353CC}">
              <c16:uniqueId val="{00000004-C8E4-4D18-8B93-C81FB27F8BEF}"/>
            </c:ext>
          </c:extLst>
        </c:ser>
        <c:ser>
          <c:idx val="4"/>
          <c:order val="3"/>
          <c:tx>
            <c:strRef>
              <c:f>Sheet1!$E$1</c:f>
              <c:strCache>
                <c:ptCount val="1"/>
                <c:pt idx="0">
                  <c:v>HIV+ diagnosed</c:v>
                </c:pt>
              </c:strCache>
            </c:strRef>
          </c:tx>
          <c:spPr>
            <a:solidFill>
              <a:schemeClr val="accent2"/>
            </a:solidFill>
            <a:ln w="28575" cap="rnd">
              <a:noFill/>
              <a:round/>
            </a:ln>
            <a:effectLst/>
          </c:spPr>
          <c:invertIfNegative val="0"/>
          <c:dPt>
            <c:idx val="2"/>
            <c:invertIfNegative val="0"/>
            <c:bubble3D val="0"/>
            <c:spPr>
              <a:solidFill>
                <a:srgbClr val="E61D36"/>
              </a:solidFill>
              <a:ln w="28575" cap="rnd">
                <a:noFill/>
                <a:round/>
              </a:ln>
              <a:effectLst/>
            </c:spPr>
            <c:extLst>
              <c:ext xmlns:c16="http://schemas.microsoft.com/office/drawing/2014/chart" uri="{C3380CC4-5D6E-409C-BE32-E72D297353CC}">
                <c16:uniqueId val="{00000002-1A1D-4AA3-A978-A4157A5EDCA3}"/>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Mar 10-16</c:v>
                </c:pt>
                <c:pt idx="1">
                  <c:v>Mar 17-23</c:v>
                </c:pt>
                <c:pt idx="2">
                  <c:v>Mar 24-30</c:v>
                </c:pt>
                <c:pt idx="3">
                  <c:v>Mar 31-Apr 6</c:v>
                </c:pt>
                <c:pt idx="4">
                  <c:v>Apr 7-13</c:v>
                </c:pt>
                <c:pt idx="5">
                  <c:v>Apr 14-20</c:v>
                </c:pt>
                <c:pt idx="6">
                  <c:v>Apr 21-27</c:v>
                </c:pt>
                <c:pt idx="7">
                  <c:v>Apr 28-May 4</c:v>
                </c:pt>
                <c:pt idx="8">
                  <c:v>May 5-11</c:v>
                </c:pt>
                <c:pt idx="9">
                  <c:v>May 12-18</c:v>
                </c:pt>
                <c:pt idx="10">
                  <c:v>May 19- 25</c:v>
                </c:pt>
                <c:pt idx="11">
                  <c:v>May 26- Jun 1</c:v>
                </c:pt>
                <c:pt idx="12">
                  <c:v>Jun 2-8</c:v>
                </c:pt>
                <c:pt idx="13">
                  <c:v>Jun 9-15</c:v>
                </c:pt>
                <c:pt idx="14">
                  <c:v>Jun 16- 22</c:v>
                </c:pt>
                <c:pt idx="15">
                  <c:v>Jun 23-29</c:v>
                </c:pt>
                <c:pt idx="16">
                  <c:v>Jun 30-Jul 6</c:v>
                </c:pt>
                <c:pt idx="17">
                  <c:v>Jul 7-13</c:v>
                </c:pt>
                <c:pt idx="18">
                  <c:v>Jul 14-20</c:v>
                </c:pt>
              </c:strCache>
            </c:strRef>
          </c:cat>
          <c:val>
            <c:numRef>
              <c:f>Sheet1!$E$2:$E$20</c:f>
              <c:numCache>
                <c:formatCode>General</c:formatCode>
                <c:ptCount val="19"/>
                <c:pt idx="2">
                  <c:v>1</c:v>
                </c:pt>
                <c:pt idx="16">
                  <c:v>1</c:v>
                </c:pt>
                <c:pt idx="18">
                  <c:v>1</c:v>
                </c:pt>
              </c:numCache>
            </c:numRef>
          </c:val>
          <c:extLst>
            <c:ext xmlns:c16="http://schemas.microsoft.com/office/drawing/2014/chart" uri="{C3380CC4-5D6E-409C-BE32-E72D297353CC}">
              <c16:uniqueId val="{00000005-C8E4-4D18-8B93-C81FB27F8BEF}"/>
            </c:ext>
          </c:extLst>
        </c:ser>
        <c:dLbls>
          <c:showLegendKey val="0"/>
          <c:showVal val="0"/>
          <c:showCatName val="0"/>
          <c:showSerName val="0"/>
          <c:showPercent val="0"/>
          <c:showBubbleSize val="0"/>
        </c:dLbls>
        <c:gapWidth val="150"/>
        <c:overlap val="100"/>
        <c:axId val="313695520"/>
        <c:axId val="313698656"/>
      </c:barChart>
      <c:lineChart>
        <c:grouping val="standard"/>
        <c:varyColors val="0"/>
        <c:ser>
          <c:idx val="3"/>
          <c:order val="4"/>
          <c:tx>
            <c:strRef>
              <c:f>Sheet1!$F$1</c:f>
              <c:strCache>
                <c:ptCount val="1"/>
                <c:pt idx="0">
                  <c:v>Arrival %</c:v>
                </c:pt>
              </c:strCache>
            </c:strRef>
          </c:tx>
          <c:spPr>
            <a:ln w="25400" cap="rnd">
              <a:solidFill>
                <a:schemeClr val="tx2"/>
              </a:solidFill>
              <a:round/>
            </a:ln>
            <a:effectLst/>
          </c:spPr>
          <c:marker>
            <c:symbol val="circle"/>
            <c:size val="5"/>
            <c:spPr>
              <a:solidFill>
                <a:schemeClr val="tx2"/>
              </a:solidFill>
              <a:ln w="9525">
                <a:noFill/>
              </a:ln>
              <a:effectLst/>
            </c:spPr>
          </c:marker>
          <c:dLbls>
            <c:dLbl>
              <c:idx val="0"/>
              <c:layout>
                <c:manualLayout>
                  <c:x val="9.2707045735475613E-3"/>
                  <c:y val="-1.0241539356507322E-16"/>
                </c:manualLayout>
              </c:layout>
              <c:showLegendKey val="0"/>
              <c:showVal val="1"/>
              <c:showCatName val="0"/>
              <c:showSerName val="0"/>
              <c:showPercent val="0"/>
              <c:showBubbleSize val="0"/>
              <c:extLst>
                <c:ext xmlns:c15="http://schemas.microsoft.com/office/drawing/2012/chart" uri="{CE6537A1-D6FC-4f65-9D91-7224C49458BB}">
                  <c15:layout>
                    <c:manualLayout>
                      <c:w val="3.6202101359703337E-2"/>
                      <c:h val="4.2470402195834867E-2"/>
                    </c:manualLayout>
                  </c15:layout>
                </c:ext>
                <c:ext xmlns:c16="http://schemas.microsoft.com/office/drawing/2014/chart" uri="{C3380CC4-5D6E-409C-BE32-E72D297353CC}">
                  <c16:uniqueId val="{00000006-C8E4-4D18-8B93-C81FB27F8BEF}"/>
                </c:ext>
              </c:extLst>
            </c:dLbl>
            <c:dLbl>
              <c:idx val="1"/>
              <c:layout>
                <c:manualLayout>
                  <c:x val="9.2707045735475335E-3"/>
                  <c:y val="-1.0241539356507322E-16"/>
                </c:manualLayout>
              </c:layout>
              <c:showLegendKey val="0"/>
              <c:showVal val="1"/>
              <c:showCatName val="0"/>
              <c:showSerName val="0"/>
              <c:showPercent val="0"/>
              <c:showBubbleSize val="0"/>
              <c:extLst>
                <c:ext xmlns:c15="http://schemas.microsoft.com/office/drawing/2012/chart" uri="{CE6537A1-D6FC-4f65-9D91-7224C49458BB}">
                  <c15:layout>
                    <c:manualLayout>
                      <c:w val="3.6202101359703337E-2"/>
                      <c:h val="4.2470402195834867E-2"/>
                    </c:manualLayout>
                  </c15:layout>
                </c:ext>
                <c:ext xmlns:c16="http://schemas.microsoft.com/office/drawing/2014/chart" uri="{C3380CC4-5D6E-409C-BE32-E72D297353CC}">
                  <c16:uniqueId val="{00000007-C8E4-4D18-8B93-C81FB27F8BEF}"/>
                </c:ext>
              </c:extLst>
            </c:dLbl>
            <c:dLbl>
              <c:idx val="2"/>
              <c:layout>
                <c:manualLayout>
                  <c:x val="1.8541409147095123E-2"/>
                  <c:y val="2.7931793639028855E-3"/>
                </c:manualLayout>
              </c:layout>
              <c:showLegendKey val="0"/>
              <c:showVal val="1"/>
              <c:showCatName val="0"/>
              <c:showSerName val="0"/>
              <c:showPercent val="0"/>
              <c:showBubbleSize val="0"/>
              <c:extLst>
                <c:ext xmlns:c15="http://schemas.microsoft.com/office/drawing/2012/chart" uri="{CE6537A1-D6FC-4f65-9D91-7224C49458BB}">
                  <c15:layout>
                    <c:manualLayout>
                      <c:w val="3.6202101359703337E-2"/>
                      <c:h val="4.2470402195834867E-2"/>
                    </c:manualLayout>
                  </c15:layout>
                </c:ext>
                <c:ext xmlns:c16="http://schemas.microsoft.com/office/drawing/2014/chart" uri="{C3380CC4-5D6E-409C-BE32-E72D297353CC}">
                  <c16:uniqueId val="{00000008-C8E4-4D18-8B93-C81FB27F8BEF}"/>
                </c:ext>
              </c:extLst>
            </c:dLbl>
            <c:dLbl>
              <c:idx val="3"/>
              <c:layout>
                <c:manualLayout>
                  <c:x val="1.5439715456869854E-2"/>
                  <c:y val="1.2356900957747087E-3"/>
                </c:manualLayout>
              </c:layout>
              <c:showLegendKey val="0"/>
              <c:showVal val="1"/>
              <c:showCatName val="0"/>
              <c:showSerName val="0"/>
              <c:showPercent val="0"/>
              <c:showBubbleSize val="0"/>
              <c:extLst>
                <c:ext xmlns:c15="http://schemas.microsoft.com/office/drawing/2012/chart" uri="{CE6537A1-D6FC-4f65-9D91-7224C49458BB}">
                  <c15:layout>
                    <c:manualLayout>
                      <c:w val="4.6886847477398658E-2"/>
                      <c:h val="4.4941782387384284E-2"/>
                    </c:manualLayout>
                  </c15:layout>
                </c:ext>
                <c:ext xmlns:c16="http://schemas.microsoft.com/office/drawing/2014/chart" uri="{C3380CC4-5D6E-409C-BE32-E72D297353CC}">
                  <c16:uniqueId val="{00000009-C8E4-4D18-8B93-C81FB27F8BEF}"/>
                </c:ext>
              </c:extLst>
            </c:dLbl>
            <c:dLbl>
              <c:idx val="4"/>
              <c:layout>
                <c:manualLayout>
                  <c:x val="6.180469715698393E-3"/>
                  <c:y val="0"/>
                </c:manualLayout>
              </c:layout>
              <c:showLegendKey val="0"/>
              <c:showVal val="1"/>
              <c:showCatName val="0"/>
              <c:showSerName val="0"/>
              <c:showPercent val="0"/>
              <c:showBubbleSize val="0"/>
              <c:extLst>
                <c:ext xmlns:c15="http://schemas.microsoft.com/office/drawing/2012/chart" uri="{CE6537A1-D6FC-4f65-9D91-7224C49458BB}">
                  <c15:layout>
                    <c:manualLayout>
                      <c:w val="3.6202101359703337E-2"/>
                      <c:h val="4.2470402195834867E-2"/>
                    </c:manualLayout>
                  </c15:layout>
                </c:ext>
                <c:ext xmlns:c16="http://schemas.microsoft.com/office/drawing/2014/chart" uri="{C3380CC4-5D6E-409C-BE32-E72D297353CC}">
                  <c16:uniqueId val="{0000000A-C8E4-4D18-8B93-C81FB27F8BEF}"/>
                </c:ext>
              </c:extLst>
            </c:dLbl>
            <c:spPr>
              <a:solidFill>
                <a:schemeClr val="tx2">
                  <a:alpha val="50000"/>
                </a:schemeClr>
              </a:solidFill>
              <a:ln>
                <a:noFill/>
                <a:prstDash val="sysDot"/>
              </a:ln>
              <a:effectLst/>
            </c:spPr>
            <c:txPr>
              <a:bodyPr rot="0" vert="horz"/>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2"/>
                      </a:solidFill>
                      <a:round/>
                    </a:ln>
                    <a:effectLst/>
                  </c:spPr>
                </c15:leaderLines>
              </c:ext>
            </c:extLst>
          </c:dLbls>
          <c:cat>
            <c:strRef>
              <c:f>Sheet1!$A$2:$A$20</c:f>
              <c:strCache>
                <c:ptCount val="19"/>
                <c:pt idx="0">
                  <c:v>Mar 10-16</c:v>
                </c:pt>
                <c:pt idx="1">
                  <c:v>Mar 17-23</c:v>
                </c:pt>
                <c:pt idx="2">
                  <c:v>Mar 24-30</c:v>
                </c:pt>
                <c:pt idx="3">
                  <c:v>Mar 31-Apr 6</c:v>
                </c:pt>
                <c:pt idx="4">
                  <c:v>Apr 7-13</c:v>
                </c:pt>
                <c:pt idx="5">
                  <c:v>Apr 14-20</c:v>
                </c:pt>
                <c:pt idx="6">
                  <c:v>Apr 21-27</c:v>
                </c:pt>
                <c:pt idx="7">
                  <c:v>Apr 28-May 4</c:v>
                </c:pt>
                <c:pt idx="8">
                  <c:v>May 5-11</c:v>
                </c:pt>
                <c:pt idx="9">
                  <c:v>May 12-18</c:v>
                </c:pt>
                <c:pt idx="10">
                  <c:v>May 19- 25</c:v>
                </c:pt>
                <c:pt idx="11">
                  <c:v>May 26- Jun 1</c:v>
                </c:pt>
                <c:pt idx="12">
                  <c:v>Jun 2-8</c:v>
                </c:pt>
                <c:pt idx="13">
                  <c:v>Jun 9-15</c:v>
                </c:pt>
                <c:pt idx="14">
                  <c:v>Jun 16- 22</c:v>
                </c:pt>
                <c:pt idx="15">
                  <c:v>Jun 23-29</c:v>
                </c:pt>
                <c:pt idx="16">
                  <c:v>Jun 30-Jul 6</c:v>
                </c:pt>
                <c:pt idx="17">
                  <c:v>Jul 7-13</c:v>
                </c:pt>
                <c:pt idx="18">
                  <c:v>Jul 14-20</c:v>
                </c:pt>
              </c:strCache>
            </c:strRef>
          </c:cat>
          <c:val>
            <c:numRef>
              <c:f>Sheet1!$F$2:$F$20</c:f>
              <c:numCache>
                <c:formatCode>0%</c:formatCode>
                <c:ptCount val="19"/>
                <c:pt idx="0">
                  <c:v>0.25</c:v>
                </c:pt>
                <c:pt idx="1">
                  <c:v>0.4</c:v>
                </c:pt>
                <c:pt idx="2">
                  <c:v>0.5</c:v>
                </c:pt>
                <c:pt idx="3">
                  <c:v>0.14814814814814814</c:v>
                </c:pt>
                <c:pt idx="4">
                  <c:v>0.25</c:v>
                </c:pt>
                <c:pt idx="5">
                  <c:v>0.4</c:v>
                </c:pt>
                <c:pt idx="6">
                  <c:v>0.14814814814814814</c:v>
                </c:pt>
                <c:pt idx="7">
                  <c:v>9.0909090909090912E-2</c:v>
                </c:pt>
                <c:pt idx="8">
                  <c:v>0.14285714285714285</c:v>
                </c:pt>
                <c:pt idx="9">
                  <c:v>0.46875</c:v>
                </c:pt>
                <c:pt idx="10">
                  <c:v>0.15384615384615385</c:v>
                </c:pt>
                <c:pt idx="11">
                  <c:v>0</c:v>
                </c:pt>
                <c:pt idx="12">
                  <c:v>0.65517241379310343</c:v>
                </c:pt>
                <c:pt idx="13">
                  <c:v>0.5</c:v>
                </c:pt>
                <c:pt idx="14">
                  <c:v>0.47499999999999998</c:v>
                </c:pt>
                <c:pt idx="15">
                  <c:v>0.34210526315789475</c:v>
                </c:pt>
                <c:pt idx="16">
                  <c:v>0.4</c:v>
                </c:pt>
                <c:pt idx="17">
                  <c:v>0.51219512195121952</c:v>
                </c:pt>
                <c:pt idx="18">
                  <c:v>0.52631578947368418</c:v>
                </c:pt>
              </c:numCache>
            </c:numRef>
          </c:val>
          <c:smooth val="0"/>
          <c:extLst>
            <c:ext xmlns:c16="http://schemas.microsoft.com/office/drawing/2014/chart" uri="{C3380CC4-5D6E-409C-BE32-E72D297353CC}">
              <c16:uniqueId val="{0000000B-C8E4-4D18-8B93-C81FB27F8BEF}"/>
            </c:ext>
          </c:extLst>
        </c:ser>
        <c:ser>
          <c:idx val="5"/>
          <c:order val="5"/>
          <c:tx>
            <c:strRef>
              <c:f>Sheet1!$G$1</c:f>
              <c:strCache>
                <c:ptCount val="1"/>
                <c:pt idx="0">
                  <c:v>HIV case finding %</c:v>
                </c:pt>
              </c:strCache>
            </c:strRef>
          </c:tx>
          <c:spPr>
            <a:ln w="25400">
              <a:solidFill>
                <a:srgbClr val="FF5357"/>
              </a:solidFill>
            </a:ln>
          </c:spPr>
          <c:marker>
            <c:spPr>
              <a:solidFill>
                <a:srgbClr val="FF5357"/>
              </a:solidFill>
              <a:ln>
                <a:noFill/>
              </a:ln>
            </c:spPr>
          </c:marker>
          <c:dLbls>
            <c:spPr>
              <a:solidFill>
                <a:srgbClr val="FF5357">
                  <a:alpha val="50000"/>
                </a:srgbClr>
              </a:solidFill>
              <a:ln>
                <a:noFill/>
              </a:ln>
              <a:effectLst/>
            </c:spPr>
            <c:txPr>
              <a:bodyPr wrap="square" lIns="38100" tIns="19050" rIns="38100" bIns="19050" anchor="ctr">
                <a:spAutoFit/>
              </a:bodyPr>
              <a:lstStyle/>
              <a:p>
                <a:pPr>
                  <a:defRPr sz="800"/>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Sheet1!$A$2:$A$20</c:f>
              <c:strCache>
                <c:ptCount val="19"/>
                <c:pt idx="0">
                  <c:v>Mar 10-16</c:v>
                </c:pt>
                <c:pt idx="1">
                  <c:v>Mar 17-23</c:v>
                </c:pt>
                <c:pt idx="2">
                  <c:v>Mar 24-30</c:v>
                </c:pt>
                <c:pt idx="3">
                  <c:v>Mar 31-Apr 6</c:v>
                </c:pt>
                <c:pt idx="4">
                  <c:v>Apr 7-13</c:v>
                </c:pt>
                <c:pt idx="5">
                  <c:v>Apr 14-20</c:v>
                </c:pt>
                <c:pt idx="6">
                  <c:v>Apr 21-27</c:v>
                </c:pt>
                <c:pt idx="7">
                  <c:v>Apr 28-May 4</c:v>
                </c:pt>
                <c:pt idx="8">
                  <c:v>May 5-11</c:v>
                </c:pt>
                <c:pt idx="9">
                  <c:v>May 12-18</c:v>
                </c:pt>
                <c:pt idx="10">
                  <c:v>May 19- 25</c:v>
                </c:pt>
                <c:pt idx="11">
                  <c:v>May 26- Jun 1</c:v>
                </c:pt>
                <c:pt idx="12">
                  <c:v>Jun 2-8</c:v>
                </c:pt>
                <c:pt idx="13">
                  <c:v>Jun 9-15</c:v>
                </c:pt>
                <c:pt idx="14">
                  <c:v>Jun 16- 22</c:v>
                </c:pt>
                <c:pt idx="15">
                  <c:v>Jun 23-29</c:v>
                </c:pt>
                <c:pt idx="16">
                  <c:v>Jun 30-Jul 6</c:v>
                </c:pt>
                <c:pt idx="17">
                  <c:v>Jul 7-13</c:v>
                </c:pt>
                <c:pt idx="18">
                  <c:v>Jul 14-20</c:v>
                </c:pt>
              </c:strCache>
            </c:strRef>
          </c:cat>
          <c:val>
            <c:numRef>
              <c:f>Sheet1!$G$2:$G$20</c:f>
              <c:numCache>
                <c:formatCode>0%</c:formatCode>
                <c:ptCount val="19"/>
                <c:pt idx="0">
                  <c:v>0</c:v>
                </c:pt>
                <c:pt idx="1">
                  <c:v>0</c:v>
                </c:pt>
                <c:pt idx="2">
                  <c:v>0.2</c:v>
                </c:pt>
                <c:pt idx="3">
                  <c:v>0</c:v>
                </c:pt>
                <c:pt idx="4">
                  <c:v>0</c:v>
                </c:pt>
                <c:pt idx="5">
                  <c:v>0</c:v>
                </c:pt>
                <c:pt idx="6">
                  <c:v>0</c:v>
                </c:pt>
                <c:pt idx="7">
                  <c:v>0</c:v>
                </c:pt>
                <c:pt idx="8">
                  <c:v>0</c:v>
                </c:pt>
                <c:pt idx="9">
                  <c:v>0</c:v>
                </c:pt>
                <c:pt idx="10">
                  <c:v>0</c:v>
                </c:pt>
                <c:pt idx="11">
                  <c:v>0</c:v>
                </c:pt>
                <c:pt idx="12">
                  <c:v>0</c:v>
                </c:pt>
                <c:pt idx="13">
                  <c:v>0</c:v>
                </c:pt>
                <c:pt idx="14">
                  <c:v>0</c:v>
                </c:pt>
                <c:pt idx="15">
                  <c:v>0</c:v>
                </c:pt>
                <c:pt idx="16">
                  <c:v>0.14285714285714285</c:v>
                </c:pt>
                <c:pt idx="17">
                  <c:v>0</c:v>
                </c:pt>
                <c:pt idx="18">
                  <c:v>5.8823529411764705E-2</c:v>
                </c:pt>
              </c:numCache>
            </c:numRef>
          </c:val>
          <c:smooth val="0"/>
          <c:extLst>
            <c:ext xmlns:c16="http://schemas.microsoft.com/office/drawing/2014/chart" uri="{C3380CC4-5D6E-409C-BE32-E72D297353CC}">
              <c16:uniqueId val="{0000000C-C8E4-4D18-8B93-C81FB27F8BEF}"/>
            </c:ext>
          </c:extLst>
        </c:ser>
        <c:dLbls>
          <c:showLegendKey val="0"/>
          <c:showVal val="0"/>
          <c:showCatName val="0"/>
          <c:showSerName val="0"/>
          <c:showPercent val="0"/>
          <c:showBubbleSize val="0"/>
        </c:dLbls>
        <c:marker val="1"/>
        <c:smooth val="0"/>
        <c:axId val="313696304"/>
        <c:axId val="313693952"/>
      </c:lineChart>
      <c:catAx>
        <c:axId val="31369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800"/>
            </a:pPr>
            <a:endParaRPr lang="en-US"/>
          </a:p>
        </c:txPr>
        <c:crossAx val="313698656"/>
        <c:crosses val="autoZero"/>
        <c:auto val="1"/>
        <c:lblAlgn val="ctr"/>
        <c:lblOffset val="100"/>
        <c:noMultiLvlLbl val="1"/>
      </c:catAx>
      <c:valAx>
        <c:axId val="313698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313695520"/>
        <c:crosses val="autoZero"/>
        <c:crossBetween val="between"/>
      </c:valAx>
      <c:valAx>
        <c:axId val="313693952"/>
        <c:scaling>
          <c:orientation val="minMax"/>
        </c:scaling>
        <c:delete val="0"/>
        <c:axPos val="r"/>
        <c:numFmt formatCode="0%" sourceLinked="1"/>
        <c:majorTickMark val="out"/>
        <c:minorTickMark val="none"/>
        <c:tickLblPos val="nextTo"/>
        <c:spPr>
          <a:noFill/>
          <a:ln>
            <a:noFill/>
          </a:ln>
          <a:effectLst/>
        </c:spPr>
        <c:txPr>
          <a:bodyPr rot="-60000000" vert="horz"/>
          <a:lstStyle/>
          <a:p>
            <a:pPr>
              <a:defRPr/>
            </a:pPr>
            <a:endParaRPr lang="en-US"/>
          </a:p>
        </c:txPr>
        <c:crossAx val="313696304"/>
        <c:crosses val="max"/>
        <c:crossBetween val="between"/>
      </c:valAx>
      <c:catAx>
        <c:axId val="313696304"/>
        <c:scaling>
          <c:orientation val="minMax"/>
        </c:scaling>
        <c:delete val="1"/>
        <c:axPos val="b"/>
        <c:numFmt formatCode="General" sourceLinked="1"/>
        <c:majorTickMark val="out"/>
        <c:minorTickMark val="none"/>
        <c:tickLblPos val="nextTo"/>
        <c:crossAx val="313693952"/>
        <c:crosses val="autoZero"/>
        <c:auto val="1"/>
        <c:lblAlgn val="ctr"/>
        <c:lblOffset val="100"/>
        <c:noMultiLvlLbl val="1"/>
      </c:catAx>
      <c:spPr>
        <a:noFill/>
        <a:ln>
          <a:noFill/>
        </a:ln>
        <a:effectLst/>
      </c:spPr>
    </c:plotArea>
    <c:legend>
      <c:legendPos val="b"/>
      <c:layout>
        <c:manualLayout>
          <c:xMode val="edge"/>
          <c:yMode val="edge"/>
          <c:x val="8.9654544016252197E-2"/>
          <c:y val="0.9553094789960902"/>
          <c:w val="0.81760450082628555"/>
          <c:h val="4.4690554926101876E-2"/>
        </c:manualLayout>
      </c:layout>
      <c:overlay val="0"/>
      <c:spPr>
        <a:noFill/>
        <a:ln>
          <a:noFill/>
        </a:ln>
        <a:effectLst/>
      </c:spPr>
      <c:txPr>
        <a:bodyPr rot="0" vert="horz"/>
        <a:lstStyle/>
        <a:p>
          <a:pPr>
            <a:defRPr sz="1100" b="0"/>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effectLst/>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7709609215514724E-2"/>
          <c:y val="5.7801557075211285E-2"/>
          <c:w val="0.89540220666861092"/>
          <c:h val="0.78309403011327072"/>
        </c:manualLayout>
      </c:layout>
      <c:barChart>
        <c:barDir val="col"/>
        <c:grouping val="clustered"/>
        <c:varyColors val="0"/>
        <c:ser>
          <c:idx val="1"/>
          <c:order val="0"/>
          <c:tx>
            <c:strRef>
              <c:f>Sheet1!$B$1</c:f>
              <c:strCache>
                <c:ptCount val="1"/>
                <c:pt idx="0">
                  <c:v>Appointments</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Community Outreach Staff</c:v>
                </c:pt>
                <c:pt idx="1">
                  <c:v>Online Ads</c:v>
                </c:pt>
                <c:pt idx="2">
                  <c:v>Influencers</c:v>
                </c:pt>
                <c:pt idx="3">
                  <c:v>Other/direct</c:v>
                </c:pt>
                <c:pt idx="4">
                  <c:v>Denis Nzioka</c:v>
                </c:pt>
                <c:pt idx="5">
                  <c:v>FemiOne</c:v>
                </c:pt>
                <c:pt idx="6">
                  <c:v>Seth Gor</c:v>
                </c:pt>
              </c:strCache>
            </c:strRef>
          </c:cat>
          <c:val>
            <c:numRef>
              <c:f>Sheet1!$B$2:$B$8</c:f>
              <c:numCache>
                <c:formatCode>General</c:formatCode>
                <c:ptCount val="7"/>
                <c:pt idx="0">
                  <c:v>252</c:v>
                </c:pt>
                <c:pt idx="1">
                  <c:v>86</c:v>
                </c:pt>
                <c:pt idx="2">
                  <c:v>59</c:v>
                </c:pt>
                <c:pt idx="3">
                  <c:v>47</c:v>
                </c:pt>
                <c:pt idx="4">
                  <c:v>25</c:v>
                </c:pt>
                <c:pt idx="5">
                  <c:v>17</c:v>
                </c:pt>
                <c:pt idx="6">
                  <c:v>17</c:v>
                </c:pt>
              </c:numCache>
            </c:numRef>
          </c:val>
          <c:extLst>
            <c:ext xmlns:c16="http://schemas.microsoft.com/office/drawing/2014/chart" uri="{C3380CC4-5D6E-409C-BE32-E72D297353CC}">
              <c16:uniqueId val="{00000000-DBB9-4E9E-AD3F-6FCE6C74DF35}"/>
            </c:ext>
          </c:extLst>
        </c:ser>
        <c:ser>
          <c:idx val="2"/>
          <c:order val="1"/>
          <c:tx>
            <c:strRef>
              <c:f>Sheet1!$C$1</c:f>
              <c:strCache>
                <c:ptCount val="1"/>
                <c:pt idx="0">
                  <c:v>Arrival</c:v>
                </c:pt>
              </c:strCache>
            </c:strRef>
          </c:tx>
          <c:spPr>
            <a:solidFill>
              <a:srgbClr val="FFDF7F"/>
            </a:solidFill>
            <a:ln>
              <a:noFill/>
            </a:ln>
            <a:effectLst/>
          </c:spPr>
          <c:invertIfNegative val="0"/>
          <c:dLbls>
            <c:dLbl>
              <c:idx val="5"/>
              <c:layout>
                <c:manualLayout>
                  <c:x val="-2.871994982928019E-3"/>
                  <c:y val="1.418251538194867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1A-4266-B3A3-6E61B27FCAC4}"/>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Community Outreach Staff</c:v>
                </c:pt>
                <c:pt idx="1">
                  <c:v>Online Ads</c:v>
                </c:pt>
                <c:pt idx="2">
                  <c:v>Influencers</c:v>
                </c:pt>
                <c:pt idx="3">
                  <c:v>Other/direct</c:v>
                </c:pt>
                <c:pt idx="4">
                  <c:v>Denis Nzioka</c:v>
                </c:pt>
                <c:pt idx="5">
                  <c:v>FemiOne</c:v>
                </c:pt>
                <c:pt idx="6">
                  <c:v>Seth Gor</c:v>
                </c:pt>
              </c:strCache>
            </c:strRef>
          </c:cat>
          <c:val>
            <c:numRef>
              <c:f>Sheet1!$C$2:$C$8</c:f>
              <c:numCache>
                <c:formatCode>General</c:formatCode>
                <c:ptCount val="7"/>
                <c:pt idx="0">
                  <c:v>138</c:v>
                </c:pt>
                <c:pt idx="1">
                  <c:v>18</c:v>
                </c:pt>
                <c:pt idx="2">
                  <c:v>9</c:v>
                </c:pt>
                <c:pt idx="3">
                  <c:v>16</c:v>
                </c:pt>
                <c:pt idx="4">
                  <c:v>6</c:v>
                </c:pt>
                <c:pt idx="5">
                  <c:v>1</c:v>
                </c:pt>
                <c:pt idx="6">
                  <c:v>2</c:v>
                </c:pt>
              </c:numCache>
            </c:numRef>
          </c:val>
          <c:extLst>
            <c:ext xmlns:c16="http://schemas.microsoft.com/office/drawing/2014/chart" uri="{C3380CC4-5D6E-409C-BE32-E72D297353CC}">
              <c16:uniqueId val="{00000002-DBB9-4E9E-AD3F-6FCE6C74DF35}"/>
            </c:ext>
          </c:extLst>
        </c:ser>
        <c:ser>
          <c:idx val="3"/>
          <c:order val="2"/>
          <c:tx>
            <c:strRef>
              <c:f>Sheet1!$D$1</c:f>
              <c:strCache>
                <c:ptCount val="1"/>
                <c:pt idx="0">
                  <c:v>HIV tests</c:v>
                </c:pt>
              </c:strCache>
            </c:strRef>
          </c:tx>
          <c:spPr>
            <a:solidFill>
              <a:srgbClr val="F9AE49"/>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Community Outreach Staff</c:v>
                </c:pt>
                <c:pt idx="1">
                  <c:v>Online Ads</c:v>
                </c:pt>
                <c:pt idx="2">
                  <c:v>Influencers</c:v>
                </c:pt>
                <c:pt idx="3">
                  <c:v>Other/direct</c:v>
                </c:pt>
                <c:pt idx="4">
                  <c:v>Denis Nzioka</c:v>
                </c:pt>
                <c:pt idx="5">
                  <c:v>FemiOne</c:v>
                </c:pt>
                <c:pt idx="6">
                  <c:v>Seth Gor</c:v>
                </c:pt>
              </c:strCache>
            </c:strRef>
          </c:cat>
          <c:val>
            <c:numRef>
              <c:f>Sheet1!$D$2:$D$8</c:f>
              <c:numCache>
                <c:formatCode>General</c:formatCode>
                <c:ptCount val="7"/>
                <c:pt idx="0">
                  <c:v>82</c:v>
                </c:pt>
                <c:pt idx="1">
                  <c:v>14</c:v>
                </c:pt>
                <c:pt idx="2">
                  <c:v>7</c:v>
                </c:pt>
                <c:pt idx="3">
                  <c:v>12</c:v>
                </c:pt>
                <c:pt idx="4">
                  <c:v>5</c:v>
                </c:pt>
                <c:pt idx="6">
                  <c:v>2</c:v>
                </c:pt>
              </c:numCache>
            </c:numRef>
          </c:val>
          <c:extLst>
            <c:ext xmlns:c16="http://schemas.microsoft.com/office/drawing/2014/chart" uri="{C3380CC4-5D6E-409C-BE32-E72D297353CC}">
              <c16:uniqueId val="{00000003-DBB9-4E9E-AD3F-6FCE6C74DF35}"/>
            </c:ext>
          </c:extLst>
        </c:ser>
        <c:ser>
          <c:idx val="4"/>
          <c:order val="3"/>
          <c:tx>
            <c:strRef>
              <c:f>Sheet1!$E$1</c:f>
              <c:strCache>
                <c:ptCount val="1"/>
                <c:pt idx="0">
                  <c:v>HIV+</c:v>
                </c:pt>
              </c:strCache>
            </c:strRef>
          </c:tx>
          <c:spPr>
            <a:solidFill>
              <a:schemeClr val="accent2"/>
            </a:solidFill>
            <a:ln>
              <a:noFill/>
            </a:ln>
            <a:effectLst/>
          </c:spPr>
          <c:invertIfNegative val="0"/>
          <c:dLbls>
            <c:dLbl>
              <c:idx val="5"/>
              <c:layout>
                <c:manualLayout>
                  <c:x val="-1.0192651430812076E-2"/>
                  <c:y val="-9.568861863588120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1A-4266-B3A3-6E61B27FCAC4}"/>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Community Outreach Staff</c:v>
                </c:pt>
                <c:pt idx="1">
                  <c:v>Online Ads</c:v>
                </c:pt>
                <c:pt idx="2">
                  <c:v>Influencers</c:v>
                </c:pt>
                <c:pt idx="3">
                  <c:v>Other/direct</c:v>
                </c:pt>
                <c:pt idx="4">
                  <c:v>Denis Nzioka</c:v>
                </c:pt>
                <c:pt idx="5">
                  <c:v>FemiOne</c:v>
                </c:pt>
                <c:pt idx="6">
                  <c:v>Seth Gor</c:v>
                </c:pt>
              </c:strCache>
            </c:strRef>
          </c:cat>
          <c:val>
            <c:numRef>
              <c:f>Sheet1!$E$2:$E$8</c:f>
              <c:numCache>
                <c:formatCode>General</c:formatCode>
                <c:ptCount val="7"/>
                <c:pt idx="0">
                  <c:v>2</c:v>
                </c:pt>
                <c:pt idx="3">
                  <c:v>1</c:v>
                </c:pt>
              </c:numCache>
            </c:numRef>
          </c:val>
          <c:extLst>
            <c:ext xmlns:c16="http://schemas.microsoft.com/office/drawing/2014/chart" uri="{C3380CC4-5D6E-409C-BE32-E72D297353CC}">
              <c16:uniqueId val="{00000005-DBB9-4E9E-AD3F-6FCE6C74DF35}"/>
            </c:ext>
          </c:extLst>
        </c:ser>
        <c:dLbls>
          <c:showLegendKey val="0"/>
          <c:showVal val="0"/>
          <c:showCatName val="0"/>
          <c:showSerName val="0"/>
          <c:showPercent val="0"/>
          <c:showBubbleSize val="0"/>
        </c:dLbls>
        <c:gapWidth val="23"/>
        <c:axId val="509248784"/>
        <c:axId val="509249176"/>
      </c:barChart>
      <c:barChart>
        <c:barDir val="col"/>
        <c:grouping val="clustered"/>
        <c:varyColors val="0"/>
        <c:dLbls>
          <c:showLegendKey val="0"/>
          <c:showVal val="0"/>
          <c:showCatName val="0"/>
          <c:showSerName val="0"/>
          <c:showPercent val="0"/>
          <c:showBubbleSize val="0"/>
        </c:dLbls>
        <c:gapWidth val="38"/>
        <c:axId val="509251528"/>
        <c:axId val="509251136"/>
        <c:extLst>
          <c:ext xmlns:c15="http://schemas.microsoft.com/office/drawing/2012/chart" uri="{02D57815-91ED-43cb-92C2-25804820EDAC}">
            <c15:filteredBarSeries>
              <c15:ser>
                <c:idx val="0"/>
                <c:order val="4"/>
                <c:tx>
                  <c:strRef>
                    <c:extLst>
                      <c:ext uri="{02D57815-91ED-43cb-92C2-25804820EDAC}">
                        <c15:formulaRef>
                          <c15:sqref>Sheet1!$F$1</c15:sqref>
                        </c15:formulaRef>
                      </c:ext>
                    </c:extLst>
                    <c:strCache>
                      <c:ptCount val="1"/>
                      <c:pt idx="0">
                        <c:v>Risk assessments</c:v>
                      </c:pt>
                    </c:strCache>
                  </c:strRef>
                </c:tx>
                <c:spPr>
                  <a:solidFill>
                    <a:schemeClr val="bg1">
                      <a:lumMod val="95000"/>
                      <a:alpha val="20000"/>
                    </a:schemeClr>
                  </a:solidFill>
                  <a:ln w="6350">
                    <a:solidFill>
                      <a:srgbClr val="D3D3D3"/>
                    </a:solidFill>
                    <a:prstDash val="sysDash"/>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lumMod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Sheet1!$A$2:$A$8</c15:sqref>
                        </c15:formulaRef>
                      </c:ext>
                    </c:extLst>
                    <c:strCache>
                      <c:ptCount val="7"/>
                      <c:pt idx="0">
                        <c:v>Community Outreach Staff</c:v>
                      </c:pt>
                      <c:pt idx="1">
                        <c:v>Online Ads</c:v>
                      </c:pt>
                      <c:pt idx="2">
                        <c:v>Influencers</c:v>
                      </c:pt>
                      <c:pt idx="3">
                        <c:v>Other/direct</c:v>
                      </c:pt>
                      <c:pt idx="4">
                        <c:v>Denis Nzioka</c:v>
                      </c:pt>
                      <c:pt idx="5">
                        <c:v>FemiOne</c:v>
                      </c:pt>
                      <c:pt idx="6">
                        <c:v>Seth Gor</c:v>
                      </c:pt>
                    </c:strCache>
                  </c:strRef>
                </c:cat>
                <c:val>
                  <c:numRef>
                    <c:extLst>
                      <c:ext uri="{02D57815-91ED-43cb-92C2-25804820EDAC}">
                        <c15:formulaRef>
                          <c15:sqref>Sheet1!$F$2:$F$8</c15:sqref>
                        </c15:formulaRef>
                      </c:ext>
                    </c:extLst>
                    <c:numCache>
                      <c:formatCode>General</c:formatCode>
                      <c:ptCount val="7"/>
                      <c:pt idx="0">
                        <c:v>515</c:v>
                      </c:pt>
                      <c:pt idx="1">
                        <c:v>1936</c:v>
                      </c:pt>
                      <c:pt idx="2">
                        <c:v>2104</c:v>
                      </c:pt>
                      <c:pt idx="3">
                        <c:v>375</c:v>
                      </c:pt>
                      <c:pt idx="4">
                        <c:v>307</c:v>
                      </c:pt>
                      <c:pt idx="5">
                        <c:v>226</c:v>
                      </c:pt>
                      <c:pt idx="6">
                        <c:v>1571</c:v>
                      </c:pt>
                    </c:numCache>
                  </c:numRef>
                </c:val>
                <c:extLst>
                  <c:ext xmlns:c16="http://schemas.microsoft.com/office/drawing/2014/chart" uri="{C3380CC4-5D6E-409C-BE32-E72D297353CC}">
                    <c16:uniqueId val="{00000006-DBB9-4E9E-AD3F-6FCE6C74DF35}"/>
                  </c:ext>
                </c:extLst>
              </c15:ser>
            </c15:filteredBarSeries>
          </c:ext>
        </c:extLst>
      </c:barChart>
      <c:lineChart>
        <c:grouping val="standard"/>
        <c:varyColors val="0"/>
        <c:ser>
          <c:idx val="5"/>
          <c:order val="5"/>
          <c:tx>
            <c:strRef>
              <c:f>Sheet1!$G$1</c:f>
              <c:strCache>
                <c:ptCount val="1"/>
                <c:pt idx="0">
                  <c:v>Arrival %</c:v>
                </c:pt>
              </c:strCache>
            </c:strRef>
          </c:tx>
          <c:spPr>
            <a:ln w="28575" cap="rnd">
              <a:noFill/>
              <a:round/>
            </a:ln>
            <a:effectLst/>
          </c:spPr>
          <c:marker>
            <c:symbol val="circle"/>
            <c:size val="5"/>
            <c:spPr>
              <a:solidFill>
                <a:schemeClr val="accent1">
                  <a:tint val="65000"/>
                </a:schemeClr>
              </a:solidFill>
              <a:ln w="9525">
                <a:no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Community Outreach Staff</c:v>
                </c:pt>
                <c:pt idx="1">
                  <c:v>Online Ads</c:v>
                </c:pt>
                <c:pt idx="2">
                  <c:v>Influencers</c:v>
                </c:pt>
                <c:pt idx="3">
                  <c:v>Other/direct</c:v>
                </c:pt>
                <c:pt idx="4">
                  <c:v>Denis Nzioka</c:v>
                </c:pt>
                <c:pt idx="5">
                  <c:v>FemiOne</c:v>
                </c:pt>
                <c:pt idx="6">
                  <c:v>Seth Gor</c:v>
                </c:pt>
              </c:strCache>
            </c:strRef>
          </c:cat>
          <c:val>
            <c:numRef>
              <c:f>Sheet1!$G$2:$G$8</c:f>
              <c:numCache>
                <c:formatCode>0%</c:formatCode>
                <c:ptCount val="7"/>
                <c:pt idx="0">
                  <c:v>0.54761904761904767</c:v>
                </c:pt>
                <c:pt idx="1">
                  <c:v>0.20930232558139536</c:v>
                </c:pt>
                <c:pt idx="2">
                  <c:v>0.15254237288135594</c:v>
                </c:pt>
                <c:pt idx="3">
                  <c:v>0.34042553191489361</c:v>
                </c:pt>
                <c:pt idx="4">
                  <c:v>0.24</c:v>
                </c:pt>
                <c:pt idx="5">
                  <c:v>5.8823529411764705E-2</c:v>
                </c:pt>
                <c:pt idx="6">
                  <c:v>0.11764705882352941</c:v>
                </c:pt>
              </c:numCache>
            </c:numRef>
          </c:val>
          <c:smooth val="0"/>
          <c:extLst>
            <c:ext xmlns:c16="http://schemas.microsoft.com/office/drawing/2014/chart" uri="{C3380CC4-5D6E-409C-BE32-E72D297353CC}">
              <c16:uniqueId val="{00000007-DBB9-4E9E-AD3F-6FCE6C74DF35}"/>
            </c:ext>
          </c:extLst>
        </c:ser>
        <c:ser>
          <c:idx val="6"/>
          <c:order val="6"/>
          <c:tx>
            <c:strRef>
              <c:f>Sheet1!$H$1</c:f>
              <c:strCache>
                <c:ptCount val="1"/>
                <c:pt idx="0">
                  <c:v>HIV case finding %</c:v>
                </c:pt>
              </c:strCache>
            </c:strRef>
          </c:tx>
          <c:spPr>
            <a:ln w="28575" cap="rnd">
              <a:noFill/>
              <a:round/>
            </a:ln>
            <a:effectLst/>
          </c:spPr>
          <c:marker>
            <c:symbol val="circle"/>
            <c:size val="5"/>
            <c:spPr>
              <a:solidFill>
                <a:srgbClr val="FF5357"/>
              </a:solidFill>
              <a:ln w="9525">
                <a:solidFill>
                  <a:schemeClr val="bg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8290-4C3C-8471-3E197D6F8D10}"/>
                </c:ext>
              </c:extLst>
            </c:dLbl>
            <c:dLbl>
              <c:idx val="2"/>
              <c:delete val="1"/>
              <c:extLst>
                <c:ext xmlns:c15="http://schemas.microsoft.com/office/drawing/2012/chart" uri="{CE6537A1-D6FC-4f65-9D91-7224C49458BB}"/>
                <c:ext xmlns:c16="http://schemas.microsoft.com/office/drawing/2014/chart" uri="{C3380CC4-5D6E-409C-BE32-E72D297353CC}">
                  <c16:uniqueId val="{00000001-8290-4C3C-8471-3E197D6F8D10}"/>
                </c:ext>
              </c:extLst>
            </c:dLbl>
            <c:dLbl>
              <c:idx val="3"/>
              <c:layout>
                <c:manualLayout>
                  <c:x val="-6.9571625670685075E-2"/>
                  <c:y val="-5.42189146312516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90-4C3C-8471-3E197D6F8D10}"/>
                </c:ext>
              </c:extLst>
            </c:dLbl>
            <c:dLbl>
              <c:idx val="4"/>
              <c:delete val="1"/>
              <c:extLst>
                <c:ext xmlns:c15="http://schemas.microsoft.com/office/drawing/2012/chart" uri="{CE6537A1-D6FC-4f65-9D91-7224C49458BB}"/>
                <c:ext xmlns:c16="http://schemas.microsoft.com/office/drawing/2014/chart" uri="{C3380CC4-5D6E-409C-BE32-E72D297353CC}">
                  <c16:uniqueId val="{00000002-8290-4C3C-8471-3E197D6F8D10}"/>
                </c:ext>
              </c:extLst>
            </c:dLbl>
            <c:dLbl>
              <c:idx val="5"/>
              <c:delete val="1"/>
              <c:extLst>
                <c:ext xmlns:c15="http://schemas.microsoft.com/office/drawing/2012/chart" uri="{CE6537A1-D6FC-4f65-9D91-7224C49458BB}"/>
                <c:ext xmlns:c16="http://schemas.microsoft.com/office/drawing/2014/chart" uri="{C3380CC4-5D6E-409C-BE32-E72D297353CC}">
                  <c16:uniqueId val="{00000003-8290-4C3C-8471-3E197D6F8D10}"/>
                </c:ext>
              </c:extLst>
            </c:dLbl>
            <c:dLbl>
              <c:idx val="6"/>
              <c:delete val="1"/>
              <c:extLst>
                <c:ext xmlns:c15="http://schemas.microsoft.com/office/drawing/2012/chart" uri="{CE6537A1-D6FC-4f65-9D91-7224C49458BB}"/>
                <c:ext xmlns:c16="http://schemas.microsoft.com/office/drawing/2014/chart" uri="{C3380CC4-5D6E-409C-BE32-E72D297353CC}">
                  <c16:uniqueId val="{00000004-8290-4C3C-8471-3E197D6F8D10}"/>
                </c:ext>
              </c:extLst>
            </c:dLbl>
            <c:spPr>
              <a:solidFill>
                <a:srgbClr val="F2F2F2">
                  <a:alpha val="50196"/>
                </a:srgbClr>
              </a:solid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Community Outreach Staff</c:v>
                </c:pt>
                <c:pt idx="1">
                  <c:v>Online Ads</c:v>
                </c:pt>
                <c:pt idx="2">
                  <c:v>Influencers</c:v>
                </c:pt>
                <c:pt idx="3">
                  <c:v>Other/direct</c:v>
                </c:pt>
                <c:pt idx="4">
                  <c:v>Denis Nzioka</c:v>
                </c:pt>
                <c:pt idx="5">
                  <c:v>FemiOne</c:v>
                </c:pt>
                <c:pt idx="6">
                  <c:v>Seth Gor</c:v>
                </c:pt>
              </c:strCache>
            </c:strRef>
          </c:cat>
          <c:val>
            <c:numRef>
              <c:f>Sheet1!$H$2:$H$8</c:f>
              <c:numCache>
                <c:formatCode>0.0%</c:formatCode>
                <c:ptCount val="7"/>
                <c:pt idx="0">
                  <c:v>2.4390243902439025E-2</c:v>
                </c:pt>
                <c:pt idx="1">
                  <c:v>0</c:v>
                </c:pt>
                <c:pt idx="2">
                  <c:v>0</c:v>
                </c:pt>
                <c:pt idx="3">
                  <c:v>8.3333333333333329E-2</c:v>
                </c:pt>
                <c:pt idx="4">
                  <c:v>0</c:v>
                </c:pt>
                <c:pt idx="5">
                  <c:v>0</c:v>
                </c:pt>
                <c:pt idx="6">
                  <c:v>0</c:v>
                </c:pt>
              </c:numCache>
            </c:numRef>
          </c:val>
          <c:smooth val="0"/>
          <c:extLst>
            <c:ext xmlns:c16="http://schemas.microsoft.com/office/drawing/2014/chart" uri="{C3380CC4-5D6E-409C-BE32-E72D297353CC}">
              <c16:uniqueId val="{0000000C-DBB9-4E9E-AD3F-6FCE6C74DF35}"/>
            </c:ext>
          </c:extLst>
        </c:ser>
        <c:dLbls>
          <c:showLegendKey val="0"/>
          <c:showVal val="0"/>
          <c:showCatName val="0"/>
          <c:showSerName val="0"/>
          <c:showPercent val="0"/>
          <c:showBubbleSize val="0"/>
        </c:dLbls>
        <c:marker val="1"/>
        <c:smooth val="0"/>
        <c:axId val="509251528"/>
        <c:axId val="509251136"/>
      </c:lineChart>
      <c:catAx>
        <c:axId val="50924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09249176"/>
        <c:crosses val="autoZero"/>
        <c:auto val="1"/>
        <c:lblAlgn val="ctr"/>
        <c:lblOffset val="100"/>
        <c:noMultiLvlLbl val="0"/>
      </c:catAx>
      <c:valAx>
        <c:axId val="509249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509248784"/>
        <c:crosses val="autoZero"/>
        <c:crossBetween val="between"/>
      </c:valAx>
      <c:valAx>
        <c:axId val="509251136"/>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509251528"/>
        <c:crosses val="max"/>
        <c:crossBetween val="between"/>
      </c:valAx>
      <c:catAx>
        <c:axId val="509251528"/>
        <c:scaling>
          <c:orientation val="minMax"/>
        </c:scaling>
        <c:delete val="1"/>
        <c:axPos val="b"/>
        <c:numFmt formatCode="General" sourceLinked="1"/>
        <c:majorTickMark val="out"/>
        <c:minorTickMark val="none"/>
        <c:tickLblPos val="nextTo"/>
        <c:crossAx val="509251136"/>
        <c:crosses val="autoZero"/>
        <c:auto val="1"/>
        <c:lblAlgn val="ctr"/>
        <c:lblOffset val="100"/>
        <c:noMultiLvlLbl val="0"/>
      </c:catAx>
      <c:spPr>
        <a:noFill/>
        <a:ln>
          <a:noFill/>
        </a:ln>
        <a:effectLst/>
      </c:spPr>
    </c:plotArea>
    <c:legend>
      <c:legendPos val="b"/>
      <c:layout>
        <c:manualLayout>
          <c:xMode val="edge"/>
          <c:yMode val="edge"/>
          <c:x val="0.11532721064734165"/>
          <c:y val="0.93786789881640531"/>
          <c:w val="0.76934557870531672"/>
          <c:h val="6.2132101183594635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0.55785</cdr:x>
      <cdr:y>0.07008</cdr:y>
    </cdr:from>
    <cdr:to>
      <cdr:x>0.55785</cdr:x>
      <cdr:y>0.86596</cdr:y>
    </cdr:to>
    <cdr:cxnSp macro="">
      <cdr:nvCxnSpPr>
        <cdr:cNvPr id="3" name="Straight Connector 2">
          <a:extLst xmlns:a="http://schemas.openxmlformats.org/drawingml/2006/main">
            <a:ext uri="{FF2B5EF4-FFF2-40B4-BE49-F238E27FC236}">
              <a16:creationId xmlns:a16="http://schemas.microsoft.com/office/drawing/2014/main" id="{25533FEF-3D49-4F64-B7AA-284682FB5D7A}"/>
            </a:ext>
          </a:extLst>
        </cdr:cNvPr>
        <cdr:cNvCxnSpPr/>
      </cdr:nvCxnSpPr>
      <cdr:spPr>
        <a:xfrm xmlns:a="http://schemas.openxmlformats.org/drawingml/2006/main" flipV="1">
          <a:off x="5003606" y="320852"/>
          <a:ext cx="0" cy="3643835"/>
        </a:xfrm>
        <a:prstGeom xmlns:a="http://schemas.openxmlformats.org/drawingml/2006/main" prst="line">
          <a:avLst/>
        </a:prstGeom>
        <a:ln xmlns:a="http://schemas.openxmlformats.org/drawingml/2006/main" w="12700" cap="flat" cmpd="sng" algn="ctr">
          <a:solidFill>
            <a:srgbClr val="E61D36"/>
          </a:solidFill>
          <a:prstDash val="dash"/>
          <a:round/>
          <a:headEnd type="none" w="med" len="med"/>
          <a:tailEnd type="non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3617B0-BC25-4A34-A26B-DE4B57F880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F75E785-18FC-4932-8BD4-24F8F3FF30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81FA99-ECA4-4E94-AF59-AD7A092AC4C8}" type="datetimeFigureOut">
              <a:rPr lang="en-US" smtClean="0"/>
              <a:t>7/23/2019</a:t>
            </a:fld>
            <a:endParaRPr lang="en-US"/>
          </a:p>
        </p:txBody>
      </p:sp>
      <p:sp>
        <p:nvSpPr>
          <p:cNvPr id="4" name="Footer Placeholder 3">
            <a:extLst>
              <a:ext uri="{FF2B5EF4-FFF2-40B4-BE49-F238E27FC236}">
                <a16:creationId xmlns:a16="http://schemas.microsoft.com/office/drawing/2014/main" id="{ECFA2C97-4DF5-42FE-86A6-D8762217E7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F4E3664-91D9-412D-9FC1-8228621FC5D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7AA51D-261D-43A7-8949-08FA72D62389}" type="slidenum">
              <a:rPr lang="en-US" smtClean="0"/>
              <a:t>‹#›</a:t>
            </a:fld>
            <a:endParaRPr lang="en-US"/>
          </a:p>
        </p:txBody>
      </p:sp>
    </p:spTree>
    <p:extLst>
      <p:ext uri="{BB962C8B-B14F-4D97-AF65-F5344CB8AC3E}">
        <p14:creationId xmlns:p14="http://schemas.microsoft.com/office/powerpoint/2010/main" val="3659956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6DF277-5649-417A-B2BC-92D97EB0C571}" type="datetimeFigureOut">
              <a:rPr lang="en-US" smtClean="0"/>
              <a:t>7/23/2019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80CD37-95F5-4B69-94BA-51B5B156C36E}" type="slidenum">
              <a:rPr lang="en-US" smtClean="0"/>
              <a:t>‹#›</a:t>
            </a:fld>
            <a:endParaRPr lang="en-US"/>
          </a:p>
        </p:txBody>
      </p:sp>
    </p:spTree>
    <p:extLst>
      <p:ext uri="{BB962C8B-B14F-4D97-AF65-F5344CB8AC3E}">
        <p14:creationId xmlns:p14="http://schemas.microsoft.com/office/powerpoint/2010/main" val="199889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Purvi</a:t>
            </a:r>
          </a:p>
        </p:txBody>
      </p:sp>
      <p:sp>
        <p:nvSpPr>
          <p:cNvPr id="4" name="Slide Number Placeholder 3"/>
          <p:cNvSpPr>
            <a:spLocks noGrp="1"/>
          </p:cNvSpPr>
          <p:nvPr>
            <p:ph type="sldNum" sz="quarter" idx="5"/>
          </p:nvPr>
        </p:nvSpPr>
        <p:spPr/>
        <p:txBody>
          <a:bodyPr/>
          <a:lstStyle/>
          <a:p>
            <a:fld id="{9F77A56F-41DA-469C-A5B3-140D7F0A4549}" type="slidenum">
              <a:rPr lang="en-US" smtClean="0"/>
              <a:t>2</a:t>
            </a:fld>
            <a:endParaRPr lang="en-US" dirty="0"/>
          </a:p>
        </p:txBody>
      </p:sp>
    </p:spTree>
    <p:extLst>
      <p:ext uri="{BB962C8B-B14F-4D97-AF65-F5344CB8AC3E}">
        <p14:creationId xmlns:p14="http://schemas.microsoft.com/office/powerpoint/2010/main" val="1131023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Barbara – links for ORW and some influencers were not being tracked well in the beginning and some were coming in directly to the website.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77A56F-41DA-469C-A5B3-140D7F0A45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66075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56E1F61-6EC0-40B7-A534-D7AB108A319E}"/>
              </a:ext>
            </a:extLst>
          </p:cNvPr>
          <p:cNvSpPr/>
          <p:nvPr userDrawn="1"/>
        </p:nvSpPr>
        <p:spPr>
          <a:xfrm>
            <a:off x="5" y="5999938"/>
            <a:ext cx="12191999" cy="854281"/>
          </a:xfrm>
          <a:prstGeom prst="rect">
            <a:avLst/>
          </a:prstGeom>
          <a:solidFill>
            <a:srgbClr val="F1F1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9" name="Rectangle 8">
            <a:extLst>
              <a:ext uri="{FF2B5EF4-FFF2-40B4-BE49-F238E27FC236}">
                <a16:creationId xmlns:a16="http://schemas.microsoft.com/office/drawing/2014/main" id="{0ABCAC33-9BF9-4070-B6BE-AB2F13D1D1E6}"/>
              </a:ext>
            </a:extLst>
          </p:cNvPr>
          <p:cNvSpPr/>
          <p:nvPr userDrawn="1"/>
        </p:nvSpPr>
        <p:spPr>
          <a:xfrm>
            <a:off x="3" y="-5255"/>
            <a:ext cx="12191999" cy="5822665"/>
          </a:xfrm>
          <a:prstGeom prst="rect">
            <a:avLst/>
          </a:prstGeom>
          <a:solidFill>
            <a:srgbClr val="F1F1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5" name="Title 4">
            <a:extLst>
              <a:ext uri="{FF2B5EF4-FFF2-40B4-BE49-F238E27FC236}">
                <a16:creationId xmlns:a16="http://schemas.microsoft.com/office/drawing/2014/main" id="{C659D772-2455-4CCA-9C37-CAACD49D5E64}"/>
              </a:ext>
            </a:extLst>
          </p:cNvPr>
          <p:cNvSpPr>
            <a:spLocks noGrp="1"/>
          </p:cNvSpPr>
          <p:nvPr>
            <p:ph type="title" hasCustomPrompt="1"/>
          </p:nvPr>
        </p:nvSpPr>
        <p:spPr>
          <a:xfrm>
            <a:off x="588723" y="2236360"/>
            <a:ext cx="10972800" cy="2561611"/>
          </a:xfrm>
        </p:spPr>
        <p:txBody>
          <a:bodyPr anchor="ctr">
            <a:noAutofit/>
          </a:bodyPr>
          <a:lstStyle>
            <a:lvl1pPr>
              <a:defRPr sz="7200" b="1">
                <a:solidFill>
                  <a:srgbClr val="394553"/>
                </a:solidFill>
                <a:latin typeface="Univers Condensed" panose="020B0506020202050204" pitchFamily="34" charset="0"/>
                <a:ea typeface="UD Digi Kyokasho NP-B" panose="02020700000000000000" pitchFamily="18" charset="-128"/>
              </a:defRPr>
            </a:lvl1pPr>
          </a:lstStyle>
          <a:p>
            <a:r>
              <a:rPr lang="en-US" dirty="0"/>
              <a:t>Click to edit title</a:t>
            </a:r>
          </a:p>
        </p:txBody>
      </p:sp>
      <p:pic>
        <p:nvPicPr>
          <p:cNvPr id="18" name="Picture 17">
            <a:extLst>
              <a:ext uri="{FF2B5EF4-FFF2-40B4-BE49-F238E27FC236}">
                <a16:creationId xmlns:a16="http://schemas.microsoft.com/office/drawing/2014/main" id="{D4073AE0-5FBE-462A-961E-F58D98AB1947}"/>
              </a:ext>
            </a:extLst>
          </p:cNvPr>
          <p:cNvPicPr>
            <a:picLocks noChangeAspect="1"/>
          </p:cNvPicPr>
          <p:nvPr userDrawn="1"/>
        </p:nvPicPr>
        <p:blipFill rotWithShape="1">
          <a:blip r:embed="rId2"/>
          <a:srcRect t="6575" r="2140" b="11170"/>
          <a:stretch/>
        </p:blipFill>
        <p:spPr>
          <a:xfrm>
            <a:off x="3859924" y="6040504"/>
            <a:ext cx="4472153" cy="752146"/>
          </a:xfrm>
          <a:prstGeom prst="rect">
            <a:avLst/>
          </a:prstGeom>
        </p:spPr>
      </p:pic>
      <p:sp>
        <p:nvSpPr>
          <p:cNvPr id="10" name="Text Placeholder 2">
            <a:extLst>
              <a:ext uri="{FF2B5EF4-FFF2-40B4-BE49-F238E27FC236}">
                <a16:creationId xmlns:a16="http://schemas.microsoft.com/office/drawing/2014/main" id="{06F3E12E-B1C8-43E3-9A71-DBCF4C8F4A12}"/>
              </a:ext>
            </a:extLst>
          </p:cNvPr>
          <p:cNvSpPr>
            <a:spLocks noGrp="1"/>
          </p:cNvSpPr>
          <p:nvPr>
            <p:ph type="body" sz="quarter" idx="10" hasCustomPrompt="1"/>
          </p:nvPr>
        </p:nvSpPr>
        <p:spPr>
          <a:xfrm>
            <a:off x="1805579" y="4960809"/>
            <a:ext cx="8580844" cy="572600"/>
          </a:xfrm>
          <a:prstGeom prst="rect">
            <a:avLst/>
          </a:prstGeom>
        </p:spPr>
        <p:txBody>
          <a:bodyPr/>
          <a:lstStyle>
            <a:lvl1pPr marL="0" indent="0" algn="ctr">
              <a:buNone/>
              <a:defRPr sz="2400">
                <a:solidFill>
                  <a:srgbClr val="3A4654"/>
                </a:solidFill>
                <a:latin typeface="Abadi Extra Light" panose="020B02040201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cxnSp>
        <p:nvCxnSpPr>
          <p:cNvPr id="11" name="Straight Connector 10">
            <a:extLst>
              <a:ext uri="{FF2B5EF4-FFF2-40B4-BE49-F238E27FC236}">
                <a16:creationId xmlns:a16="http://schemas.microsoft.com/office/drawing/2014/main" id="{EFFF9FDE-F396-4FC5-902F-D106EA66E7DF}"/>
              </a:ext>
            </a:extLst>
          </p:cNvPr>
          <p:cNvCxnSpPr/>
          <p:nvPr userDrawn="1"/>
        </p:nvCxnSpPr>
        <p:spPr>
          <a:xfrm>
            <a:off x="4267199" y="4893327"/>
            <a:ext cx="3657600" cy="0"/>
          </a:xfrm>
          <a:prstGeom prst="line">
            <a:avLst/>
          </a:prstGeom>
          <a:ln w="12700" cap="flat" cmpd="sng" algn="ctr">
            <a:solidFill>
              <a:srgbClr val="E61D3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3BF1401-D666-432A-ACA1-F6C4E967660C}"/>
              </a:ext>
            </a:extLst>
          </p:cNvPr>
          <p:cNvSpPr/>
          <p:nvPr userDrawn="1"/>
        </p:nvSpPr>
        <p:spPr>
          <a:xfrm>
            <a:off x="0" y="5821197"/>
            <a:ext cx="12192000" cy="182523"/>
          </a:xfrm>
          <a:prstGeom prst="rect">
            <a:avLst/>
          </a:prstGeom>
          <a:solidFill>
            <a:srgbClr val="3ABD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endParaRPr>
          </a:p>
        </p:txBody>
      </p:sp>
      <p:pic>
        <p:nvPicPr>
          <p:cNvPr id="13" name="Picture 2" descr="https://admin.step1.co.ke/images/tokens/99999.png">
            <a:extLst>
              <a:ext uri="{FF2B5EF4-FFF2-40B4-BE49-F238E27FC236}">
                <a16:creationId xmlns:a16="http://schemas.microsoft.com/office/drawing/2014/main" id="{AC5D523F-3CB5-4AE5-9C1E-4D9F1DB91941}"/>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238500" y="511610"/>
            <a:ext cx="5715000" cy="171450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47833EFA-2656-4775-B323-DB032B72CB0A}"/>
              </a:ext>
            </a:extLst>
          </p:cNvPr>
          <p:cNvCxnSpPr/>
          <p:nvPr userDrawn="1"/>
        </p:nvCxnSpPr>
        <p:spPr>
          <a:xfrm>
            <a:off x="4876800" y="2317533"/>
            <a:ext cx="2438400" cy="0"/>
          </a:xfrm>
          <a:prstGeom prst="line">
            <a:avLst/>
          </a:prstGeom>
          <a:ln w="12700" cap="flat" cmpd="sng" algn="ctr">
            <a:solidFill>
              <a:srgbClr val="C5C9D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5833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Title 1"/>
          <p:cNvSpPr>
            <a:spLocks noGrp="1"/>
          </p:cNvSpPr>
          <p:nvPr>
            <p:ph type="title"/>
          </p:nvPr>
        </p:nvSpPr>
        <p:spPr>
          <a:xfrm>
            <a:off x="623148" y="445197"/>
            <a:ext cx="10959253" cy="972441"/>
          </a:xfrm>
          <a:prstGeom prst="rect">
            <a:avLst/>
          </a:prstGeom>
        </p:spPr>
        <p:txBody>
          <a:bodyPr vert="horz">
            <a:normAutofit/>
          </a:bodyPr>
          <a:lstStyle>
            <a:lvl1pPr algn="l">
              <a:defRPr sz="3600" b="1">
                <a:solidFill>
                  <a:srgbClr val="595959"/>
                </a:solidFill>
                <a:latin typeface="Univers Condensed" panose="020B0506020202050204" pitchFamily="34" charset="0"/>
              </a:defRPr>
            </a:lvl1pPr>
          </a:lstStyle>
          <a:p>
            <a:r>
              <a:rPr lang="en-US"/>
              <a:t>Click to edit Master title style</a:t>
            </a:r>
            <a:endParaRPr lang="en-US" dirty="0"/>
          </a:p>
        </p:txBody>
      </p:sp>
      <p:sp>
        <p:nvSpPr>
          <p:cNvPr id="5" name="Text Placeholder 3"/>
          <p:cNvSpPr>
            <a:spLocks noGrp="1"/>
          </p:cNvSpPr>
          <p:nvPr>
            <p:ph type="body" sz="quarter" idx="10"/>
          </p:nvPr>
        </p:nvSpPr>
        <p:spPr>
          <a:xfrm>
            <a:off x="623148" y="1767844"/>
            <a:ext cx="10959253" cy="4176851"/>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level</a:t>
            </a:r>
          </a:p>
          <a:p>
            <a:pPr lvl="2"/>
            <a:r>
              <a:rPr lang="en-US"/>
              <a:t>Third level</a:t>
            </a:r>
          </a:p>
        </p:txBody>
      </p:sp>
      <p:sp>
        <p:nvSpPr>
          <p:cNvPr id="8" name="Rectangle 7">
            <a:extLst>
              <a:ext uri="{FF2B5EF4-FFF2-40B4-BE49-F238E27FC236}">
                <a16:creationId xmlns:a16="http://schemas.microsoft.com/office/drawing/2014/main" id="{4DF894D8-DD22-4FFE-8841-CBC03FAD257F}"/>
              </a:ext>
            </a:extLst>
          </p:cNvPr>
          <p:cNvSpPr/>
          <p:nvPr userDrawn="1"/>
        </p:nvSpPr>
        <p:spPr>
          <a:xfrm>
            <a:off x="0" y="6683759"/>
            <a:ext cx="12192000" cy="228600"/>
          </a:xfrm>
          <a:prstGeom prst="rect">
            <a:avLst/>
          </a:prstGeom>
          <a:solidFill>
            <a:srgbClr val="2EC3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Tree>
    <p:extLst>
      <p:ext uri="{BB962C8B-B14F-4D97-AF65-F5344CB8AC3E}">
        <p14:creationId xmlns:p14="http://schemas.microsoft.com/office/powerpoint/2010/main" val="50049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Face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9D886C8-F6F3-4E6C-9927-AF68E50A8D68}"/>
              </a:ext>
            </a:extLst>
          </p:cNvPr>
          <p:cNvSpPr txBox="1">
            <a:spLocks/>
          </p:cNvSpPr>
          <p:nvPr userDrawn="1"/>
        </p:nvSpPr>
        <p:spPr>
          <a:xfrm>
            <a:off x="4894877" y="202297"/>
            <a:ext cx="4418203" cy="103905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bg1"/>
                </a:solidFill>
                <a:latin typeface="+mj-lt"/>
                <a:ea typeface="+mj-ea"/>
                <a:cs typeface="+mj-cs"/>
              </a:defRPr>
            </a:lvl1pPr>
          </a:lstStyle>
          <a:p>
            <a:r>
              <a:rPr lang="en-US" sz="4400" b="1" dirty="0">
                <a:solidFill>
                  <a:schemeClr val="bg1">
                    <a:lumMod val="85000"/>
                  </a:schemeClr>
                </a:solidFill>
              </a:rPr>
              <a:t> </a:t>
            </a:r>
          </a:p>
        </p:txBody>
      </p:sp>
      <p:sp>
        <p:nvSpPr>
          <p:cNvPr id="15" name="Rectangle 14">
            <a:extLst>
              <a:ext uri="{FF2B5EF4-FFF2-40B4-BE49-F238E27FC236}">
                <a16:creationId xmlns:a16="http://schemas.microsoft.com/office/drawing/2014/main" id="{B00E6D25-AA0E-4180-8ED6-DF996F2DF880}"/>
              </a:ext>
            </a:extLst>
          </p:cNvPr>
          <p:cNvSpPr/>
          <p:nvPr userDrawn="1"/>
        </p:nvSpPr>
        <p:spPr>
          <a:xfrm>
            <a:off x="-1" y="6488448"/>
            <a:ext cx="12192000" cy="369552"/>
          </a:xfrm>
          <a:prstGeom prst="rect">
            <a:avLst/>
          </a:prstGeom>
          <a:solidFill>
            <a:srgbClr val="2EC3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6" name="Chart Placeholder 5">
            <a:extLst>
              <a:ext uri="{FF2B5EF4-FFF2-40B4-BE49-F238E27FC236}">
                <a16:creationId xmlns:a16="http://schemas.microsoft.com/office/drawing/2014/main" id="{6A106933-59BA-4166-A399-F47BBF8E8BCD}"/>
              </a:ext>
            </a:extLst>
          </p:cNvPr>
          <p:cNvSpPr>
            <a:spLocks noGrp="1"/>
          </p:cNvSpPr>
          <p:nvPr userDrawn="1">
            <p:ph type="chart" sz="quarter" idx="11"/>
          </p:nvPr>
        </p:nvSpPr>
        <p:spPr>
          <a:xfrm>
            <a:off x="6324147" y="659714"/>
            <a:ext cx="5303520" cy="5299761"/>
          </a:xfrm>
          <a:prstGeom prst="rect">
            <a:avLst/>
          </a:prstGeom>
        </p:spPr>
        <p:txBody>
          <a:bodyPr/>
          <a:lstStyle>
            <a:lvl1pPr marL="0" indent="0">
              <a:buNone/>
              <a:defRPr/>
            </a:lvl1pPr>
          </a:lstStyle>
          <a:p>
            <a:r>
              <a:rPr lang="en-US"/>
              <a:t>Click icon to add chart</a:t>
            </a:r>
            <a:endParaRPr lang="en-US" dirty="0"/>
          </a:p>
        </p:txBody>
      </p:sp>
      <p:sp>
        <p:nvSpPr>
          <p:cNvPr id="12" name="Rectangle 11">
            <a:extLst>
              <a:ext uri="{FF2B5EF4-FFF2-40B4-BE49-F238E27FC236}">
                <a16:creationId xmlns:a16="http://schemas.microsoft.com/office/drawing/2014/main" id="{E06EA52A-34F6-4B85-8075-8101AF382585}"/>
              </a:ext>
            </a:extLst>
          </p:cNvPr>
          <p:cNvSpPr/>
          <p:nvPr userDrawn="1"/>
        </p:nvSpPr>
        <p:spPr>
          <a:xfrm>
            <a:off x="2429249" y="1850637"/>
            <a:ext cx="2743200" cy="45719"/>
          </a:xfrm>
          <a:prstGeom prst="rect">
            <a:avLst/>
          </a:prstGeom>
          <a:solidFill>
            <a:srgbClr val="2EC3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13" name="Title 16">
            <a:extLst>
              <a:ext uri="{FF2B5EF4-FFF2-40B4-BE49-F238E27FC236}">
                <a16:creationId xmlns:a16="http://schemas.microsoft.com/office/drawing/2014/main" id="{2864A26D-9B8F-4E3F-84DD-AD3F918282DF}"/>
              </a:ext>
            </a:extLst>
          </p:cNvPr>
          <p:cNvSpPr>
            <a:spLocks noGrp="1"/>
          </p:cNvSpPr>
          <p:nvPr>
            <p:ph type="title" hasCustomPrompt="1"/>
          </p:nvPr>
        </p:nvSpPr>
        <p:spPr>
          <a:xfrm>
            <a:off x="1591748" y="659714"/>
            <a:ext cx="4418203" cy="1143000"/>
          </a:xfrm>
        </p:spPr>
        <p:txBody>
          <a:bodyPr anchor="b">
            <a:normAutofit/>
          </a:bodyPr>
          <a:lstStyle>
            <a:lvl1pPr algn="ctr">
              <a:defRPr sz="2800" b="1">
                <a:solidFill>
                  <a:srgbClr val="A6A6A6"/>
                </a:solidFill>
                <a:latin typeface="Univers Condensed" panose="020B0506020202050204" pitchFamily="34" charset="0"/>
              </a:defRPr>
            </a:lvl1pPr>
          </a:lstStyle>
          <a:p>
            <a:r>
              <a:rPr lang="en-US" dirty="0"/>
              <a:t>CLICK TO EDIT</a:t>
            </a:r>
          </a:p>
        </p:txBody>
      </p:sp>
      <p:sp>
        <p:nvSpPr>
          <p:cNvPr id="14" name="Text Placeholder 3">
            <a:extLst>
              <a:ext uri="{FF2B5EF4-FFF2-40B4-BE49-F238E27FC236}">
                <a16:creationId xmlns:a16="http://schemas.microsoft.com/office/drawing/2014/main" id="{B2CEF780-BE46-4E2E-BE91-D0B4C7B2F358}"/>
              </a:ext>
            </a:extLst>
          </p:cNvPr>
          <p:cNvSpPr>
            <a:spLocks noGrp="1"/>
          </p:cNvSpPr>
          <p:nvPr>
            <p:ph type="body" sz="quarter" idx="10"/>
          </p:nvPr>
        </p:nvSpPr>
        <p:spPr>
          <a:xfrm>
            <a:off x="1591747" y="1933903"/>
            <a:ext cx="4418204" cy="4025572"/>
          </a:xfrm>
          <a:prstGeom prst="rect">
            <a:avLst/>
          </a:prstGeom>
        </p:spPr>
        <p:txBody>
          <a:bodyPr anchor="ctr"/>
          <a:lstStyle>
            <a:lvl1pPr marL="0" indent="0">
              <a:buNone/>
              <a:defRPr sz="2400">
                <a:solidFill>
                  <a:srgbClr val="3C4A5A"/>
                </a:solidFill>
                <a:latin typeface="Univers Condensed" panose="020B0604020202020204" pitchFamily="34" charset="0"/>
              </a:defRPr>
            </a:lvl1pPr>
            <a:lvl2pPr marL="457200" indent="0">
              <a:buNone/>
              <a:defRPr sz="2800">
                <a:latin typeface="Bahnschrift Condensed" panose="020B0502040204020203" pitchFamily="34" charset="0"/>
              </a:defRPr>
            </a:lvl2pPr>
            <a:lvl3pPr marL="914400" indent="0">
              <a:buNone/>
              <a:defRPr sz="2800">
                <a:latin typeface="Bahnschrift Condensed" panose="020B0502040204020203" pitchFamily="34" charset="0"/>
              </a:defRPr>
            </a:lvl3pPr>
            <a:lvl4pPr marL="1371600" indent="0">
              <a:buNone/>
              <a:defRPr sz="2800">
                <a:latin typeface="Bahnschrift Condensed" panose="020B0502040204020203" pitchFamily="34" charset="0"/>
              </a:defRPr>
            </a:lvl4pPr>
            <a:lvl5pPr marL="1828800" indent="0">
              <a:buNone/>
              <a:defRPr sz="2800">
                <a:latin typeface="Bahnschrift Condensed" panose="020B0502040204020203" pitchFamily="34" charset="0"/>
              </a:defRPr>
            </a:lvl5pPr>
          </a:lstStyle>
          <a:p>
            <a:pPr lvl="0"/>
            <a:r>
              <a:rPr lang="en-US" dirty="0"/>
              <a:t>Click to edit Master text styles</a:t>
            </a:r>
          </a:p>
        </p:txBody>
      </p:sp>
      <p:grpSp>
        <p:nvGrpSpPr>
          <p:cNvPr id="19" name="Group 18">
            <a:extLst>
              <a:ext uri="{FF2B5EF4-FFF2-40B4-BE49-F238E27FC236}">
                <a16:creationId xmlns:a16="http://schemas.microsoft.com/office/drawing/2014/main" id="{724379B8-DFED-429C-912D-1E72BD92B984}"/>
              </a:ext>
            </a:extLst>
          </p:cNvPr>
          <p:cNvGrpSpPr/>
          <p:nvPr userDrawn="1"/>
        </p:nvGrpSpPr>
        <p:grpSpPr>
          <a:xfrm>
            <a:off x="532949" y="3489109"/>
            <a:ext cx="914400" cy="914400"/>
            <a:chOff x="297397" y="3387921"/>
            <a:chExt cx="914400" cy="914400"/>
          </a:xfrm>
        </p:grpSpPr>
        <p:sp>
          <p:nvSpPr>
            <p:cNvPr id="21" name="Oval 20">
              <a:extLst>
                <a:ext uri="{FF2B5EF4-FFF2-40B4-BE49-F238E27FC236}">
                  <a16:creationId xmlns:a16="http://schemas.microsoft.com/office/drawing/2014/main" id="{CCEB0CED-B161-44F7-8F5B-AD1DE2DA0077}"/>
                </a:ext>
              </a:extLst>
            </p:cNvPr>
            <p:cNvSpPr/>
            <p:nvPr/>
          </p:nvSpPr>
          <p:spPr>
            <a:xfrm>
              <a:off x="351872" y="3442396"/>
              <a:ext cx="805451" cy="805451"/>
            </a:xfrm>
            <a:prstGeom prst="ellipse">
              <a:avLst/>
            </a:prstGeom>
            <a:solidFill>
              <a:srgbClr val="999F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22" name="Picture 21">
              <a:extLst>
                <a:ext uri="{FF2B5EF4-FFF2-40B4-BE49-F238E27FC236}">
                  <a16:creationId xmlns:a16="http://schemas.microsoft.com/office/drawing/2014/main" id="{4D8E2E19-9EED-46CD-98EC-E62EF2F19E13}"/>
                </a:ext>
              </a:extLst>
            </p:cNvPr>
            <p:cNvPicPr>
              <a:picLocks noChangeAspect="1"/>
            </p:cNvPicPr>
            <p:nvPr/>
          </p:nvPicPr>
          <p:blipFill>
            <a:blip r:embed="rId2" cstate="screen">
              <a:lum bright="70000" contrast="-70000"/>
              <a:extLst>
                <a:ext uri="{28A0092B-C50C-407E-A947-70E740481C1C}">
                  <a14:useLocalDpi xmlns:a14="http://schemas.microsoft.com/office/drawing/2010/main"/>
                </a:ext>
              </a:extLst>
            </a:blip>
            <a:stretch>
              <a:fillRect/>
            </a:stretch>
          </p:blipFill>
          <p:spPr>
            <a:xfrm>
              <a:off x="297397" y="3387921"/>
              <a:ext cx="914400" cy="914400"/>
            </a:xfrm>
            <a:prstGeom prst="rect">
              <a:avLst/>
            </a:prstGeom>
          </p:spPr>
        </p:pic>
      </p:grpSp>
    </p:spTree>
    <p:extLst>
      <p:ext uri="{BB962C8B-B14F-4D97-AF65-F5344CB8AC3E}">
        <p14:creationId xmlns:p14="http://schemas.microsoft.com/office/powerpoint/2010/main" val="2784689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Face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9D886C8-F6F3-4E6C-9927-AF68E50A8D68}"/>
              </a:ext>
            </a:extLst>
          </p:cNvPr>
          <p:cNvSpPr txBox="1">
            <a:spLocks/>
          </p:cNvSpPr>
          <p:nvPr userDrawn="1"/>
        </p:nvSpPr>
        <p:spPr>
          <a:xfrm>
            <a:off x="4894877" y="202297"/>
            <a:ext cx="4418203" cy="103905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bg1"/>
                </a:solidFill>
                <a:latin typeface="+mj-lt"/>
                <a:ea typeface="+mj-ea"/>
                <a:cs typeface="+mj-cs"/>
              </a:defRPr>
            </a:lvl1pPr>
          </a:lstStyle>
          <a:p>
            <a:r>
              <a:rPr lang="en-US" sz="4400" b="1" dirty="0">
                <a:solidFill>
                  <a:schemeClr val="bg1">
                    <a:lumMod val="85000"/>
                  </a:schemeClr>
                </a:solidFill>
              </a:rPr>
              <a:t> </a:t>
            </a:r>
          </a:p>
        </p:txBody>
      </p:sp>
      <p:sp>
        <p:nvSpPr>
          <p:cNvPr id="15" name="Rectangle 14">
            <a:extLst>
              <a:ext uri="{FF2B5EF4-FFF2-40B4-BE49-F238E27FC236}">
                <a16:creationId xmlns:a16="http://schemas.microsoft.com/office/drawing/2014/main" id="{B00E6D25-AA0E-4180-8ED6-DF996F2DF880}"/>
              </a:ext>
            </a:extLst>
          </p:cNvPr>
          <p:cNvSpPr/>
          <p:nvPr userDrawn="1"/>
        </p:nvSpPr>
        <p:spPr>
          <a:xfrm>
            <a:off x="-1" y="6488448"/>
            <a:ext cx="12192000" cy="369552"/>
          </a:xfrm>
          <a:prstGeom prst="rect">
            <a:avLst/>
          </a:prstGeom>
          <a:solidFill>
            <a:srgbClr val="2EC3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12" name="Rectangle 11">
            <a:extLst>
              <a:ext uri="{FF2B5EF4-FFF2-40B4-BE49-F238E27FC236}">
                <a16:creationId xmlns:a16="http://schemas.microsoft.com/office/drawing/2014/main" id="{E06EA52A-34F6-4B85-8075-8101AF382585}"/>
              </a:ext>
            </a:extLst>
          </p:cNvPr>
          <p:cNvSpPr/>
          <p:nvPr userDrawn="1"/>
        </p:nvSpPr>
        <p:spPr>
          <a:xfrm>
            <a:off x="2429249" y="1850637"/>
            <a:ext cx="2743200" cy="45719"/>
          </a:xfrm>
          <a:prstGeom prst="rect">
            <a:avLst/>
          </a:prstGeom>
          <a:solidFill>
            <a:srgbClr val="2EC3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13" name="Title 16">
            <a:extLst>
              <a:ext uri="{FF2B5EF4-FFF2-40B4-BE49-F238E27FC236}">
                <a16:creationId xmlns:a16="http://schemas.microsoft.com/office/drawing/2014/main" id="{2864A26D-9B8F-4E3F-84DD-AD3F918282DF}"/>
              </a:ext>
            </a:extLst>
          </p:cNvPr>
          <p:cNvSpPr>
            <a:spLocks noGrp="1"/>
          </p:cNvSpPr>
          <p:nvPr>
            <p:ph type="title" hasCustomPrompt="1"/>
          </p:nvPr>
        </p:nvSpPr>
        <p:spPr>
          <a:xfrm>
            <a:off x="1591748" y="659714"/>
            <a:ext cx="4418203" cy="1143000"/>
          </a:xfrm>
        </p:spPr>
        <p:txBody>
          <a:bodyPr anchor="b">
            <a:normAutofit/>
          </a:bodyPr>
          <a:lstStyle>
            <a:lvl1pPr algn="ctr">
              <a:defRPr sz="2800" b="1">
                <a:solidFill>
                  <a:srgbClr val="A6A6A6"/>
                </a:solidFill>
                <a:latin typeface="Univers Condensed" panose="020B0506020202050204" pitchFamily="34" charset="0"/>
              </a:defRPr>
            </a:lvl1pPr>
          </a:lstStyle>
          <a:p>
            <a:r>
              <a:rPr lang="en-US" dirty="0"/>
              <a:t>CLICK TO EDIT</a:t>
            </a:r>
          </a:p>
        </p:txBody>
      </p:sp>
      <p:sp>
        <p:nvSpPr>
          <p:cNvPr id="14" name="Text Placeholder 3">
            <a:extLst>
              <a:ext uri="{FF2B5EF4-FFF2-40B4-BE49-F238E27FC236}">
                <a16:creationId xmlns:a16="http://schemas.microsoft.com/office/drawing/2014/main" id="{B2CEF780-BE46-4E2E-BE91-D0B4C7B2F358}"/>
              </a:ext>
            </a:extLst>
          </p:cNvPr>
          <p:cNvSpPr>
            <a:spLocks noGrp="1"/>
          </p:cNvSpPr>
          <p:nvPr>
            <p:ph type="body" sz="quarter" idx="10"/>
          </p:nvPr>
        </p:nvSpPr>
        <p:spPr>
          <a:xfrm>
            <a:off x="1591747" y="1933903"/>
            <a:ext cx="4418204" cy="4025572"/>
          </a:xfrm>
          <a:prstGeom prst="rect">
            <a:avLst/>
          </a:prstGeom>
        </p:spPr>
        <p:txBody>
          <a:bodyPr anchor="ctr"/>
          <a:lstStyle>
            <a:lvl1pPr marL="0" indent="0">
              <a:buNone/>
              <a:defRPr sz="2400">
                <a:solidFill>
                  <a:srgbClr val="3C4A5A"/>
                </a:solidFill>
                <a:latin typeface="Univers Condensed" panose="020B0604020202020204" pitchFamily="34" charset="0"/>
              </a:defRPr>
            </a:lvl1pPr>
            <a:lvl2pPr marL="457200" indent="0">
              <a:buNone/>
              <a:defRPr sz="2800">
                <a:latin typeface="Bahnschrift Condensed" panose="020B0502040204020203" pitchFamily="34" charset="0"/>
              </a:defRPr>
            </a:lvl2pPr>
            <a:lvl3pPr marL="914400" indent="0">
              <a:buNone/>
              <a:defRPr sz="2800">
                <a:latin typeface="Bahnschrift Condensed" panose="020B0502040204020203" pitchFamily="34" charset="0"/>
              </a:defRPr>
            </a:lvl3pPr>
            <a:lvl4pPr marL="1371600" indent="0">
              <a:buNone/>
              <a:defRPr sz="2800">
                <a:latin typeface="Bahnschrift Condensed" panose="020B0502040204020203" pitchFamily="34" charset="0"/>
              </a:defRPr>
            </a:lvl4pPr>
            <a:lvl5pPr marL="1828800" indent="0">
              <a:buNone/>
              <a:defRPr sz="2800">
                <a:latin typeface="Bahnschrift Condensed" panose="020B0502040204020203" pitchFamily="34" charset="0"/>
              </a:defRPr>
            </a:lvl5pPr>
          </a:lstStyle>
          <a:p>
            <a:pPr lvl="0"/>
            <a:r>
              <a:rPr lang="en-US" dirty="0"/>
              <a:t>Click to edit Master text styles</a:t>
            </a:r>
          </a:p>
        </p:txBody>
      </p:sp>
      <p:grpSp>
        <p:nvGrpSpPr>
          <p:cNvPr id="19" name="Group 18">
            <a:extLst>
              <a:ext uri="{FF2B5EF4-FFF2-40B4-BE49-F238E27FC236}">
                <a16:creationId xmlns:a16="http://schemas.microsoft.com/office/drawing/2014/main" id="{724379B8-DFED-429C-912D-1E72BD92B984}"/>
              </a:ext>
            </a:extLst>
          </p:cNvPr>
          <p:cNvGrpSpPr/>
          <p:nvPr userDrawn="1"/>
        </p:nvGrpSpPr>
        <p:grpSpPr>
          <a:xfrm>
            <a:off x="532949" y="3489109"/>
            <a:ext cx="914400" cy="914400"/>
            <a:chOff x="297397" y="3387921"/>
            <a:chExt cx="914400" cy="914400"/>
          </a:xfrm>
        </p:grpSpPr>
        <p:sp>
          <p:nvSpPr>
            <p:cNvPr id="21" name="Oval 20">
              <a:extLst>
                <a:ext uri="{FF2B5EF4-FFF2-40B4-BE49-F238E27FC236}">
                  <a16:creationId xmlns:a16="http://schemas.microsoft.com/office/drawing/2014/main" id="{CCEB0CED-B161-44F7-8F5B-AD1DE2DA0077}"/>
                </a:ext>
              </a:extLst>
            </p:cNvPr>
            <p:cNvSpPr/>
            <p:nvPr/>
          </p:nvSpPr>
          <p:spPr>
            <a:xfrm>
              <a:off x="351872" y="3442396"/>
              <a:ext cx="805451" cy="805451"/>
            </a:xfrm>
            <a:prstGeom prst="ellipse">
              <a:avLst/>
            </a:prstGeom>
            <a:solidFill>
              <a:srgbClr val="999F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22" name="Picture 21">
              <a:extLst>
                <a:ext uri="{FF2B5EF4-FFF2-40B4-BE49-F238E27FC236}">
                  <a16:creationId xmlns:a16="http://schemas.microsoft.com/office/drawing/2014/main" id="{4D8E2E19-9EED-46CD-98EC-E62EF2F19E13}"/>
                </a:ext>
              </a:extLst>
            </p:cNvPr>
            <p:cNvPicPr>
              <a:picLocks noChangeAspect="1"/>
            </p:cNvPicPr>
            <p:nvPr/>
          </p:nvPicPr>
          <p:blipFill>
            <a:blip r:embed="rId2" cstate="screen">
              <a:lum bright="70000" contrast="-70000"/>
              <a:extLst>
                <a:ext uri="{28A0092B-C50C-407E-A947-70E740481C1C}">
                  <a14:useLocalDpi xmlns:a14="http://schemas.microsoft.com/office/drawing/2010/main"/>
                </a:ext>
              </a:extLst>
            </a:blip>
            <a:stretch>
              <a:fillRect/>
            </a:stretch>
          </p:blipFill>
          <p:spPr>
            <a:xfrm>
              <a:off x="297397" y="3387921"/>
              <a:ext cx="914400" cy="914400"/>
            </a:xfrm>
            <a:prstGeom prst="rect">
              <a:avLst/>
            </a:prstGeom>
          </p:spPr>
        </p:pic>
      </p:grpSp>
      <p:grpSp>
        <p:nvGrpSpPr>
          <p:cNvPr id="11" name="Group 10">
            <a:extLst>
              <a:ext uri="{FF2B5EF4-FFF2-40B4-BE49-F238E27FC236}">
                <a16:creationId xmlns:a16="http://schemas.microsoft.com/office/drawing/2014/main" id="{17030830-365A-4751-8803-F3BB8CF4C9B1}"/>
              </a:ext>
            </a:extLst>
          </p:cNvPr>
          <p:cNvGrpSpPr/>
          <p:nvPr userDrawn="1"/>
        </p:nvGrpSpPr>
        <p:grpSpPr>
          <a:xfrm>
            <a:off x="7402813" y="68529"/>
            <a:ext cx="3402434" cy="6841160"/>
            <a:chOff x="6841032" y="1676943"/>
            <a:chExt cx="2004421" cy="4030222"/>
          </a:xfrm>
        </p:grpSpPr>
        <p:pic>
          <p:nvPicPr>
            <p:cNvPr id="16" name="Chart Placeholder 11" descr="Image result for iphone empty background">
              <a:extLst>
                <a:ext uri="{FF2B5EF4-FFF2-40B4-BE49-F238E27FC236}">
                  <a16:creationId xmlns:a16="http://schemas.microsoft.com/office/drawing/2014/main" id="{2452768E-F634-445D-91DD-4E44B99909FB}"/>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tretch/>
          </p:blipFill>
          <p:spPr bwMode="auto">
            <a:xfrm>
              <a:off x="6841032" y="1676943"/>
              <a:ext cx="2004421" cy="403022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5A9F0717-D069-4E6F-A822-202DBCC4716D}"/>
                </a:ext>
              </a:extLst>
            </p:cNvPr>
            <p:cNvSpPr/>
            <p:nvPr userDrawn="1"/>
          </p:nvSpPr>
          <p:spPr>
            <a:xfrm>
              <a:off x="7060383" y="2247751"/>
              <a:ext cx="1635126" cy="2889250"/>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grpSp>
      <p:sp>
        <p:nvSpPr>
          <p:cNvPr id="18" name="Picture Placeholder 2">
            <a:extLst>
              <a:ext uri="{FF2B5EF4-FFF2-40B4-BE49-F238E27FC236}">
                <a16:creationId xmlns:a16="http://schemas.microsoft.com/office/drawing/2014/main" id="{44F3FF6C-F657-4D22-948C-C5966409FAB6}"/>
              </a:ext>
            </a:extLst>
          </p:cNvPr>
          <p:cNvSpPr>
            <a:spLocks noGrp="1"/>
          </p:cNvSpPr>
          <p:nvPr>
            <p:ph type="pic" sz="quarter" idx="16"/>
          </p:nvPr>
        </p:nvSpPr>
        <p:spPr>
          <a:xfrm>
            <a:off x="7775155" y="1037455"/>
            <a:ext cx="2775568" cy="4904399"/>
          </a:xfrm>
          <a:prstGeom prst="rect">
            <a:avLst/>
          </a:prstGeom>
        </p:spPr>
        <p:txBody>
          <a:bodyPr/>
          <a:lstStyle/>
          <a:p>
            <a:r>
              <a:rPr lang="en-US" dirty="0"/>
              <a:t>Click icon to add picture</a:t>
            </a:r>
          </a:p>
        </p:txBody>
      </p:sp>
    </p:spTree>
    <p:extLst>
      <p:ext uri="{BB962C8B-B14F-4D97-AF65-F5344CB8AC3E}">
        <p14:creationId xmlns:p14="http://schemas.microsoft.com/office/powerpoint/2010/main" val="4208247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Face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9D886C8-F6F3-4E6C-9927-AF68E50A8D68}"/>
              </a:ext>
            </a:extLst>
          </p:cNvPr>
          <p:cNvSpPr txBox="1">
            <a:spLocks/>
          </p:cNvSpPr>
          <p:nvPr userDrawn="1"/>
        </p:nvSpPr>
        <p:spPr>
          <a:xfrm>
            <a:off x="4894877" y="202297"/>
            <a:ext cx="4418203" cy="103905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bg1"/>
                </a:solidFill>
                <a:latin typeface="+mj-lt"/>
                <a:ea typeface="+mj-ea"/>
                <a:cs typeface="+mj-cs"/>
              </a:defRPr>
            </a:lvl1pPr>
          </a:lstStyle>
          <a:p>
            <a:r>
              <a:rPr lang="en-US" sz="4400" b="1" dirty="0">
                <a:solidFill>
                  <a:schemeClr val="bg1">
                    <a:lumMod val="85000"/>
                  </a:schemeClr>
                </a:solidFill>
              </a:rPr>
              <a:t> </a:t>
            </a:r>
          </a:p>
        </p:txBody>
      </p:sp>
      <p:sp>
        <p:nvSpPr>
          <p:cNvPr id="11" name="Rectangle 10">
            <a:extLst>
              <a:ext uri="{FF2B5EF4-FFF2-40B4-BE49-F238E27FC236}">
                <a16:creationId xmlns:a16="http://schemas.microsoft.com/office/drawing/2014/main" id="{F6676A66-5999-4C27-8CAA-B1040B110BD4}"/>
              </a:ext>
            </a:extLst>
          </p:cNvPr>
          <p:cNvSpPr/>
          <p:nvPr userDrawn="1"/>
        </p:nvSpPr>
        <p:spPr>
          <a:xfrm>
            <a:off x="0" y="1286145"/>
            <a:ext cx="12192000" cy="4571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15" name="Rectangle 14">
            <a:extLst>
              <a:ext uri="{FF2B5EF4-FFF2-40B4-BE49-F238E27FC236}">
                <a16:creationId xmlns:a16="http://schemas.microsoft.com/office/drawing/2014/main" id="{B00E6D25-AA0E-4180-8ED6-DF996F2DF880}"/>
              </a:ext>
            </a:extLst>
          </p:cNvPr>
          <p:cNvSpPr/>
          <p:nvPr userDrawn="1"/>
        </p:nvSpPr>
        <p:spPr>
          <a:xfrm>
            <a:off x="-1" y="6488448"/>
            <a:ext cx="12192000" cy="369552"/>
          </a:xfrm>
          <a:prstGeom prst="rect">
            <a:avLst/>
          </a:prstGeom>
          <a:solidFill>
            <a:srgbClr val="2EC3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20" name="Title 16">
            <a:extLst>
              <a:ext uri="{FF2B5EF4-FFF2-40B4-BE49-F238E27FC236}">
                <a16:creationId xmlns:a16="http://schemas.microsoft.com/office/drawing/2014/main" id="{A1AEF398-2ECF-4421-8964-337F256A928F}"/>
              </a:ext>
            </a:extLst>
          </p:cNvPr>
          <p:cNvSpPr>
            <a:spLocks noGrp="1"/>
          </p:cNvSpPr>
          <p:nvPr>
            <p:ph type="title" hasCustomPrompt="1"/>
          </p:nvPr>
        </p:nvSpPr>
        <p:spPr>
          <a:xfrm>
            <a:off x="609599" y="60805"/>
            <a:ext cx="10972800" cy="1143000"/>
          </a:xfrm>
        </p:spPr>
        <p:txBody>
          <a:bodyPr>
            <a:normAutofit/>
          </a:bodyPr>
          <a:lstStyle>
            <a:lvl1pPr>
              <a:defRPr sz="2800" b="1">
                <a:solidFill>
                  <a:srgbClr val="A6A6A6"/>
                </a:solidFill>
                <a:latin typeface="Univers Condensed" panose="020B0506020202050204" pitchFamily="34" charset="0"/>
              </a:defRPr>
            </a:lvl1pPr>
          </a:lstStyle>
          <a:p>
            <a:r>
              <a:rPr lang="en-US" dirty="0"/>
              <a:t>CLICK TO EDIT</a:t>
            </a:r>
          </a:p>
        </p:txBody>
      </p:sp>
      <p:cxnSp>
        <p:nvCxnSpPr>
          <p:cNvPr id="3" name="Straight Connector 2">
            <a:extLst>
              <a:ext uri="{FF2B5EF4-FFF2-40B4-BE49-F238E27FC236}">
                <a16:creationId xmlns:a16="http://schemas.microsoft.com/office/drawing/2014/main" id="{A393BB8D-709C-43DF-89CE-715E6483C832}"/>
              </a:ext>
            </a:extLst>
          </p:cNvPr>
          <p:cNvCxnSpPr/>
          <p:nvPr userDrawn="1"/>
        </p:nvCxnSpPr>
        <p:spPr>
          <a:xfrm>
            <a:off x="4879003" y="1933904"/>
            <a:ext cx="0" cy="4025463"/>
          </a:xfrm>
          <a:prstGeom prst="line">
            <a:avLst/>
          </a:prstGeom>
          <a:ln w="76200" cap="flat" cmpd="sng" algn="ctr">
            <a:solidFill>
              <a:schemeClr val="bg1">
                <a:lumMod val="95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 Placeholder 3">
            <a:extLst>
              <a:ext uri="{FF2B5EF4-FFF2-40B4-BE49-F238E27FC236}">
                <a16:creationId xmlns:a16="http://schemas.microsoft.com/office/drawing/2014/main" id="{18CD2C19-E7B8-405D-98C3-E2D4FA6D6BD1}"/>
              </a:ext>
            </a:extLst>
          </p:cNvPr>
          <p:cNvSpPr>
            <a:spLocks noGrp="1"/>
          </p:cNvSpPr>
          <p:nvPr>
            <p:ph type="body" sz="quarter" idx="10"/>
          </p:nvPr>
        </p:nvSpPr>
        <p:spPr>
          <a:xfrm>
            <a:off x="1578475" y="1933903"/>
            <a:ext cx="3106732" cy="4025572"/>
          </a:xfrm>
          <a:prstGeom prst="rect">
            <a:avLst/>
          </a:prstGeom>
        </p:spPr>
        <p:txBody>
          <a:bodyPr anchor="ctr"/>
          <a:lstStyle>
            <a:lvl1pPr marL="0" indent="0">
              <a:buNone/>
              <a:defRPr sz="2400">
                <a:solidFill>
                  <a:srgbClr val="3C4A5A"/>
                </a:solidFill>
                <a:latin typeface="Univers Condensed" panose="020B0604020202020204" pitchFamily="34" charset="0"/>
              </a:defRPr>
            </a:lvl1pPr>
            <a:lvl2pPr marL="457200" indent="0">
              <a:buNone/>
              <a:defRPr sz="2800">
                <a:latin typeface="Bahnschrift Condensed" panose="020B0502040204020203" pitchFamily="34" charset="0"/>
              </a:defRPr>
            </a:lvl2pPr>
            <a:lvl3pPr marL="914400" indent="0">
              <a:buNone/>
              <a:defRPr sz="2800">
                <a:latin typeface="Bahnschrift Condensed" panose="020B0502040204020203" pitchFamily="34" charset="0"/>
              </a:defRPr>
            </a:lvl3pPr>
            <a:lvl4pPr marL="1371600" indent="0">
              <a:buNone/>
              <a:defRPr sz="2800">
                <a:latin typeface="Bahnschrift Condensed" panose="020B0502040204020203" pitchFamily="34" charset="0"/>
              </a:defRPr>
            </a:lvl4pPr>
            <a:lvl5pPr marL="1828800" indent="0">
              <a:buNone/>
              <a:defRPr sz="2800">
                <a:latin typeface="Bahnschrift Condensed" panose="020B0502040204020203" pitchFamily="34" charset="0"/>
              </a:defRPr>
            </a:lvl5pPr>
          </a:lstStyle>
          <a:p>
            <a:pPr lvl="0"/>
            <a:r>
              <a:rPr lang="en-US"/>
              <a:t>Click to edit Master text styles</a:t>
            </a:r>
          </a:p>
        </p:txBody>
      </p:sp>
      <p:grpSp>
        <p:nvGrpSpPr>
          <p:cNvPr id="18" name="Group 17">
            <a:extLst>
              <a:ext uri="{FF2B5EF4-FFF2-40B4-BE49-F238E27FC236}">
                <a16:creationId xmlns:a16="http://schemas.microsoft.com/office/drawing/2014/main" id="{3AF4B99E-C3B9-4051-89C8-B10C5CEC479E}"/>
              </a:ext>
            </a:extLst>
          </p:cNvPr>
          <p:cNvGrpSpPr/>
          <p:nvPr userDrawn="1"/>
        </p:nvGrpSpPr>
        <p:grpSpPr>
          <a:xfrm>
            <a:off x="609599" y="3489109"/>
            <a:ext cx="914400" cy="914400"/>
            <a:chOff x="297397" y="3387921"/>
            <a:chExt cx="914400" cy="914400"/>
          </a:xfrm>
        </p:grpSpPr>
        <p:sp>
          <p:nvSpPr>
            <p:cNvPr id="19" name="Oval 18">
              <a:extLst>
                <a:ext uri="{FF2B5EF4-FFF2-40B4-BE49-F238E27FC236}">
                  <a16:creationId xmlns:a16="http://schemas.microsoft.com/office/drawing/2014/main" id="{2265DC08-365D-4613-9CFC-E90E1169677E}"/>
                </a:ext>
              </a:extLst>
            </p:cNvPr>
            <p:cNvSpPr/>
            <p:nvPr/>
          </p:nvSpPr>
          <p:spPr>
            <a:xfrm>
              <a:off x="351872" y="3442396"/>
              <a:ext cx="805451" cy="805451"/>
            </a:xfrm>
            <a:prstGeom prst="ellipse">
              <a:avLst/>
            </a:prstGeom>
            <a:solidFill>
              <a:srgbClr val="999F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21" name="Picture 20">
              <a:extLst>
                <a:ext uri="{FF2B5EF4-FFF2-40B4-BE49-F238E27FC236}">
                  <a16:creationId xmlns:a16="http://schemas.microsoft.com/office/drawing/2014/main" id="{802AE8F6-02E0-415C-A856-F3EB6200BDDB}"/>
                </a:ext>
              </a:extLst>
            </p:cNvPr>
            <p:cNvPicPr>
              <a:picLocks noChangeAspect="1"/>
            </p:cNvPicPr>
            <p:nvPr/>
          </p:nvPicPr>
          <p:blipFill>
            <a:blip r:embed="rId2" cstate="screen">
              <a:lum bright="70000" contrast="-70000"/>
              <a:extLst>
                <a:ext uri="{28A0092B-C50C-407E-A947-70E740481C1C}">
                  <a14:useLocalDpi xmlns:a14="http://schemas.microsoft.com/office/drawing/2010/main"/>
                </a:ext>
              </a:extLst>
            </a:blip>
            <a:stretch>
              <a:fillRect/>
            </a:stretch>
          </p:blipFill>
          <p:spPr>
            <a:xfrm>
              <a:off x="297397" y="3387921"/>
              <a:ext cx="914400" cy="914400"/>
            </a:xfrm>
            <a:prstGeom prst="rect">
              <a:avLst/>
            </a:prstGeom>
          </p:spPr>
        </p:pic>
      </p:grpSp>
      <p:grpSp>
        <p:nvGrpSpPr>
          <p:cNvPr id="22" name="Group 21">
            <a:extLst>
              <a:ext uri="{FF2B5EF4-FFF2-40B4-BE49-F238E27FC236}">
                <a16:creationId xmlns:a16="http://schemas.microsoft.com/office/drawing/2014/main" id="{08E945BB-ECB2-4819-B716-3AAD70B262C6}"/>
              </a:ext>
            </a:extLst>
          </p:cNvPr>
          <p:cNvGrpSpPr/>
          <p:nvPr userDrawn="1"/>
        </p:nvGrpSpPr>
        <p:grpSpPr>
          <a:xfrm>
            <a:off x="5006640" y="2210576"/>
            <a:ext cx="7064794" cy="3513658"/>
            <a:chOff x="4046417" y="2674881"/>
            <a:chExt cx="4976774" cy="2475186"/>
          </a:xfrm>
        </p:grpSpPr>
        <p:pic>
          <p:nvPicPr>
            <p:cNvPr id="27" name="Chart Placeholder 11" descr="Image result for iphone empty background">
              <a:extLst>
                <a:ext uri="{FF2B5EF4-FFF2-40B4-BE49-F238E27FC236}">
                  <a16:creationId xmlns:a16="http://schemas.microsoft.com/office/drawing/2014/main" id="{EA2CA585-C32C-422B-B71A-64B93C4FF372}"/>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tretch/>
          </p:blipFill>
          <p:spPr bwMode="auto">
            <a:xfrm rot="16200000">
              <a:off x="5297211" y="1424087"/>
              <a:ext cx="2475186" cy="497677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61FA4257-58A1-42FE-AFFF-9BB55C10661A}"/>
                </a:ext>
              </a:extLst>
            </p:cNvPr>
            <p:cNvSpPr/>
            <p:nvPr userDrawn="1"/>
          </p:nvSpPr>
          <p:spPr>
            <a:xfrm rot="16200000">
              <a:off x="5506682" y="2095237"/>
              <a:ext cx="2029968" cy="3566160"/>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grpSp>
      <p:sp>
        <p:nvSpPr>
          <p:cNvPr id="29" name="Picture Placeholder 2">
            <a:extLst>
              <a:ext uri="{FF2B5EF4-FFF2-40B4-BE49-F238E27FC236}">
                <a16:creationId xmlns:a16="http://schemas.microsoft.com/office/drawing/2014/main" id="{50E920A7-3ED0-43DC-BF7E-A98325167525}"/>
              </a:ext>
            </a:extLst>
          </p:cNvPr>
          <p:cNvSpPr>
            <a:spLocks noGrp="1"/>
          </p:cNvSpPr>
          <p:nvPr>
            <p:ph type="pic" sz="quarter" idx="14"/>
          </p:nvPr>
        </p:nvSpPr>
        <p:spPr>
          <a:xfrm rot="16200000">
            <a:off x="7079565" y="1387738"/>
            <a:ext cx="2881648" cy="5062354"/>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1168797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Face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9D886C8-F6F3-4E6C-9927-AF68E50A8D68}"/>
              </a:ext>
            </a:extLst>
          </p:cNvPr>
          <p:cNvSpPr txBox="1">
            <a:spLocks/>
          </p:cNvSpPr>
          <p:nvPr userDrawn="1"/>
        </p:nvSpPr>
        <p:spPr>
          <a:xfrm>
            <a:off x="4894877" y="202297"/>
            <a:ext cx="4418203" cy="103905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bg1"/>
                </a:solidFill>
                <a:latin typeface="+mj-lt"/>
                <a:ea typeface="+mj-ea"/>
                <a:cs typeface="+mj-cs"/>
              </a:defRPr>
            </a:lvl1pPr>
          </a:lstStyle>
          <a:p>
            <a:r>
              <a:rPr lang="en-US" sz="4400" b="1" dirty="0">
                <a:solidFill>
                  <a:schemeClr val="bg1">
                    <a:lumMod val="85000"/>
                  </a:schemeClr>
                </a:solidFill>
              </a:rPr>
              <a:t> </a:t>
            </a:r>
          </a:p>
        </p:txBody>
      </p:sp>
      <p:sp>
        <p:nvSpPr>
          <p:cNvPr id="11" name="Rectangle 10">
            <a:extLst>
              <a:ext uri="{FF2B5EF4-FFF2-40B4-BE49-F238E27FC236}">
                <a16:creationId xmlns:a16="http://schemas.microsoft.com/office/drawing/2014/main" id="{F6676A66-5999-4C27-8CAA-B1040B110BD4}"/>
              </a:ext>
            </a:extLst>
          </p:cNvPr>
          <p:cNvSpPr/>
          <p:nvPr userDrawn="1"/>
        </p:nvSpPr>
        <p:spPr>
          <a:xfrm>
            <a:off x="3280023" y="1850637"/>
            <a:ext cx="2743200" cy="45719"/>
          </a:xfrm>
          <a:prstGeom prst="rect">
            <a:avLst/>
          </a:prstGeom>
          <a:solidFill>
            <a:srgbClr val="2EC3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15" name="Rectangle 14">
            <a:extLst>
              <a:ext uri="{FF2B5EF4-FFF2-40B4-BE49-F238E27FC236}">
                <a16:creationId xmlns:a16="http://schemas.microsoft.com/office/drawing/2014/main" id="{B00E6D25-AA0E-4180-8ED6-DF996F2DF880}"/>
              </a:ext>
            </a:extLst>
          </p:cNvPr>
          <p:cNvSpPr/>
          <p:nvPr userDrawn="1"/>
        </p:nvSpPr>
        <p:spPr>
          <a:xfrm>
            <a:off x="-1" y="6488448"/>
            <a:ext cx="12192000" cy="369552"/>
          </a:xfrm>
          <a:prstGeom prst="rect">
            <a:avLst/>
          </a:prstGeom>
          <a:solidFill>
            <a:srgbClr val="2EC3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20" name="Title 16">
            <a:extLst>
              <a:ext uri="{FF2B5EF4-FFF2-40B4-BE49-F238E27FC236}">
                <a16:creationId xmlns:a16="http://schemas.microsoft.com/office/drawing/2014/main" id="{A1AEF398-2ECF-4421-8964-337F256A928F}"/>
              </a:ext>
            </a:extLst>
          </p:cNvPr>
          <p:cNvSpPr>
            <a:spLocks noGrp="1"/>
          </p:cNvSpPr>
          <p:nvPr>
            <p:ph type="title" hasCustomPrompt="1"/>
          </p:nvPr>
        </p:nvSpPr>
        <p:spPr>
          <a:xfrm>
            <a:off x="1579239" y="659714"/>
            <a:ext cx="6144768" cy="1143000"/>
          </a:xfrm>
        </p:spPr>
        <p:txBody>
          <a:bodyPr anchor="b">
            <a:normAutofit/>
          </a:bodyPr>
          <a:lstStyle>
            <a:lvl1pPr algn="ctr">
              <a:defRPr sz="2800" b="1">
                <a:solidFill>
                  <a:srgbClr val="A6A6A6"/>
                </a:solidFill>
                <a:latin typeface="Univers Condensed" panose="020B0506020202050204" pitchFamily="34" charset="0"/>
              </a:defRPr>
            </a:lvl1pPr>
          </a:lstStyle>
          <a:p>
            <a:r>
              <a:rPr lang="en-US" dirty="0"/>
              <a:t>CLICK TO EDIT</a:t>
            </a:r>
          </a:p>
        </p:txBody>
      </p:sp>
      <p:cxnSp>
        <p:nvCxnSpPr>
          <p:cNvPr id="3" name="Straight Connector 2">
            <a:extLst>
              <a:ext uri="{FF2B5EF4-FFF2-40B4-BE49-F238E27FC236}">
                <a16:creationId xmlns:a16="http://schemas.microsoft.com/office/drawing/2014/main" id="{A393BB8D-709C-43DF-89CE-715E6483C832}"/>
              </a:ext>
            </a:extLst>
          </p:cNvPr>
          <p:cNvCxnSpPr/>
          <p:nvPr userDrawn="1"/>
        </p:nvCxnSpPr>
        <p:spPr>
          <a:xfrm>
            <a:off x="8069345" y="1933903"/>
            <a:ext cx="0" cy="4025463"/>
          </a:xfrm>
          <a:prstGeom prst="line">
            <a:avLst/>
          </a:prstGeom>
          <a:ln w="76200" cap="flat" cmpd="sng" algn="ctr">
            <a:solidFill>
              <a:schemeClr val="bg1">
                <a:lumMod val="95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 Placeholder 3">
            <a:extLst>
              <a:ext uri="{FF2B5EF4-FFF2-40B4-BE49-F238E27FC236}">
                <a16:creationId xmlns:a16="http://schemas.microsoft.com/office/drawing/2014/main" id="{8A9F5B5E-6D15-43F7-B9A1-29C049445DBF}"/>
              </a:ext>
            </a:extLst>
          </p:cNvPr>
          <p:cNvSpPr>
            <a:spLocks noGrp="1"/>
          </p:cNvSpPr>
          <p:nvPr>
            <p:ph type="body" sz="quarter" idx="10"/>
          </p:nvPr>
        </p:nvSpPr>
        <p:spPr>
          <a:xfrm>
            <a:off x="1578474" y="1933903"/>
            <a:ext cx="6146299" cy="4025572"/>
          </a:xfrm>
          <a:prstGeom prst="rect">
            <a:avLst/>
          </a:prstGeom>
        </p:spPr>
        <p:txBody>
          <a:bodyPr anchor="ctr"/>
          <a:lstStyle>
            <a:lvl1pPr marL="0" indent="0">
              <a:buNone/>
              <a:defRPr sz="2400">
                <a:solidFill>
                  <a:srgbClr val="3C4A5A"/>
                </a:solidFill>
                <a:latin typeface="Univers Condensed" panose="020B0604020202020204" pitchFamily="34" charset="0"/>
              </a:defRPr>
            </a:lvl1pPr>
            <a:lvl2pPr marL="457200" indent="0">
              <a:buNone/>
              <a:defRPr sz="2800">
                <a:latin typeface="Bahnschrift Condensed" panose="020B0502040204020203" pitchFamily="34" charset="0"/>
              </a:defRPr>
            </a:lvl2pPr>
            <a:lvl3pPr marL="914400" indent="0">
              <a:buNone/>
              <a:defRPr sz="2800">
                <a:latin typeface="Bahnschrift Condensed" panose="020B0502040204020203" pitchFamily="34" charset="0"/>
              </a:defRPr>
            </a:lvl3pPr>
            <a:lvl4pPr marL="1371600" indent="0">
              <a:buNone/>
              <a:defRPr sz="2800">
                <a:latin typeface="Bahnschrift Condensed" panose="020B0502040204020203" pitchFamily="34" charset="0"/>
              </a:defRPr>
            </a:lvl4pPr>
            <a:lvl5pPr marL="1828800" indent="0">
              <a:buNone/>
              <a:defRPr sz="2800">
                <a:latin typeface="Bahnschrift Condensed" panose="020B0502040204020203" pitchFamily="34" charset="0"/>
              </a:defRPr>
            </a:lvl5pPr>
          </a:lstStyle>
          <a:p>
            <a:pPr lvl="0"/>
            <a:r>
              <a:rPr lang="en-US"/>
              <a:t>Click to edit Master text styles</a:t>
            </a:r>
          </a:p>
        </p:txBody>
      </p:sp>
      <p:grpSp>
        <p:nvGrpSpPr>
          <p:cNvPr id="23" name="Group 22">
            <a:extLst>
              <a:ext uri="{FF2B5EF4-FFF2-40B4-BE49-F238E27FC236}">
                <a16:creationId xmlns:a16="http://schemas.microsoft.com/office/drawing/2014/main" id="{408FD864-24BD-44AE-8756-1D267DEE9630}"/>
              </a:ext>
            </a:extLst>
          </p:cNvPr>
          <p:cNvGrpSpPr/>
          <p:nvPr userDrawn="1"/>
        </p:nvGrpSpPr>
        <p:grpSpPr>
          <a:xfrm>
            <a:off x="532949" y="3489109"/>
            <a:ext cx="914400" cy="914400"/>
            <a:chOff x="297397" y="3387921"/>
            <a:chExt cx="914400" cy="914400"/>
          </a:xfrm>
        </p:grpSpPr>
        <p:sp>
          <p:nvSpPr>
            <p:cNvPr id="24" name="Oval 23">
              <a:extLst>
                <a:ext uri="{FF2B5EF4-FFF2-40B4-BE49-F238E27FC236}">
                  <a16:creationId xmlns:a16="http://schemas.microsoft.com/office/drawing/2014/main" id="{CA1BD319-8668-4ECD-A3A1-E96157A02BD4}"/>
                </a:ext>
              </a:extLst>
            </p:cNvPr>
            <p:cNvSpPr/>
            <p:nvPr/>
          </p:nvSpPr>
          <p:spPr>
            <a:xfrm>
              <a:off x="351872" y="3442396"/>
              <a:ext cx="805451" cy="805451"/>
            </a:xfrm>
            <a:prstGeom prst="ellipse">
              <a:avLst/>
            </a:prstGeom>
            <a:solidFill>
              <a:srgbClr val="999F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25" name="Picture 24">
              <a:extLst>
                <a:ext uri="{FF2B5EF4-FFF2-40B4-BE49-F238E27FC236}">
                  <a16:creationId xmlns:a16="http://schemas.microsoft.com/office/drawing/2014/main" id="{ED0F8C07-613C-47FA-95C9-B7F97E04C0BA}"/>
                </a:ext>
              </a:extLst>
            </p:cNvPr>
            <p:cNvPicPr>
              <a:picLocks noChangeAspect="1"/>
            </p:cNvPicPr>
            <p:nvPr/>
          </p:nvPicPr>
          <p:blipFill>
            <a:blip r:embed="rId2" cstate="screen">
              <a:lum bright="70000" contrast="-70000"/>
              <a:extLst>
                <a:ext uri="{28A0092B-C50C-407E-A947-70E740481C1C}">
                  <a14:useLocalDpi xmlns:a14="http://schemas.microsoft.com/office/drawing/2010/main"/>
                </a:ext>
              </a:extLst>
            </a:blip>
            <a:stretch>
              <a:fillRect/>
            </a:stretch>
          </p:blipFill>
          <p:spPr>
            <a:xfrm>
              <a:off x="297397" y="3387921"/>
              <a:ext cx="914400" cy="914400"/>
            </a:xfrm>
            <a:prstGeom prst="rect">
              <a:avLst/>
            </a:prstGeom>
          </p:spPr>
        </p:pic>
      </p:grpSp>
      <p:grpSp>
        <p:nvGrpSpPr>
          <p:cNvPr id="26" name="Group 25">
            <a:extLst>
              <a:ext uri="{FF2B5EF4-FFF2-40B4-BE49-F238E27FC236}">
                <a16:creationId xmlns:a16="http://schemas.microsoft.com/office/drawing/2014/main" id="{BD7FE0BE-DBB6-4453-A0A5-8F4F1206321C}"/>
              </a:ext>
            </a:extLst>
          </p:cNvPr>
          <p:cNvGrpSpPr/>
          <p:nvPr userDrawn="1"/>
        </p:nvGrpSpPr>
        <p:grpSpPr>
          <a:xfrm>
            <a:off x="8350066" y="-17838"/>
            <a:ext cx="3402434" cy="6841160"/>
            <a:chOff x="6841032" y="1676943"/>
            <a:chExt cx="2004421" cy="4030222"/>
          </a:xfrm>
        </p:grpSpPr>
        <p:pic>
          <p:nvPicPr>
            <p:cNvPr id="27" name="Chart Placeholder 11" descr="Image result for iphone empty background">
              <a:extLst>
                <a:ext uri="{FF2B5EF4-FFF2-40B4-BE49-F238E27FC236}">
                  <a16:creationId xmlns:a16="http://schemas.microsoft.com/office/drawing/2014/main" id="{0D588F6B-59CB-4326-8033-389FB3D29ED5}"/>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tretch/>
          </p:blipFill>
          <p:spPr bwMode="auto">
            <a:xfrm>
              <a:off x="6841032" y="1676943"/>
              <a:ext cx="2004421" cy="403022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AB3B3604-4CC8-4575-AFDA-F6F5C7BC5F6A}"/>
                </a:ext>
              </a:extLst>
            </p:cNvPr>
            <p:cNvSpPr/>
            <p:nvPr userDrawn="1"/>
          </p:nvSpPr>
          <p:spPr>
            <a:xfrm>
              <a:off x="7060383" y="2247751"/>
              <a:ext cx="1635126" cy="2889250"/>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grpSp>
      <p:sp>
        <p:nvSpPr>
          <p:cNvPr id="29" name="Picture Placeholder 2">
            <a:extLst>
              <a:ext uri="{FF2B5EF4-FFF2-40B4-BE49-F238E27FC236}">
                <a16:creationId xmlns:a16="http://schemas.microsoft.com/office/drawing/2014/main" id="{3E3D5AAB-9872-4B27-B4B6-A9B97E25F616}"/>
              </a:ext>
            </a:extLst>
          </p:cNvPr>
          <p:cNvSpPr>
            <a:spLocks noGrp="1"/>
          </p:cNvSpPr>
          <p:nvPr>
            <p:ph type="pic" sz="quarter" idx="16"/>
          </p:nvPr>
        </p:nvSpPr>
        <p:spPr>
          <a:xfrm>
            <a:off x="8722408" y="951088"/>
            <a:ext cx="2775568" cy="4904399"/>
          </a:xfrm>
          <a:prstGeom prst="rect">
            <a:avLst/>
          </a:prstGeom>
        </p:spPr>
        <p:txBody>
          <a:bodyPr/>
          <a:lstStyle/>
          <a:p>
            <a:r>
              <a:rPr lang="en-US" dirty="0"/>
              <a:t>Click icon to add picture</a:t>
            </a:r>
          </a:p>
        </p:txBody>
      </p:sp>
    </p:spTree>
    <p:extLst>
      <p:ext uri="{BB962C8B-B14F-4D97-AF65-F5344CB8AC3E}">
        <p14:creationId xmlns:p14="http://schemas.microsoft.com/office/powerpoint/2010/main" val="2395296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lank with Default Logo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CEB7F29-3DDD-45FD-A06A-760F3F823727}"/>
              </a:ext>
            </a:extLst>
          </p:cNvPr>
          <p:cNvSpPr/>
          <p:nvPr userDrawn="1"/>
        </p:nvSpPr>
        <p:spPr>
          <a:xfrm>
            <a:off x="-1" y="6488448"/>
            <a:ext cx="12192000" cy="369552"/>
          </a:xfrm>
          <a:prstGeom prst="rect">
            <a:avLst/>
          </a:prstGeom>
          <a:solidFill>
            <a:srgbClr val="2EC3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6" name="Title 1"/>
          <p:cNvSpPr>
            <a:spLocks noGrp="1"/>
          </p:cNvSpPr>
          <p:nvPr>
            <p:ph type="title"/>
          </p:nvPr>
        </p:nvSpPr>
        <p:spPr>
          <a:xfrm>
            <a:off x="623148" y="445197"/>
            <a:ext cx="10959253" cy="972441"/>
          </a:xfrm>
          <a:prstGeom prst="rect">
            <a:avLst/>
          </a:prstGeom>
        </p:spPr>
        <p:txBody>
          <a:bodyPr vert="horz">
            <a:normAutofit/>
          </a:bodyPr>
          <a:lstStyle>
            <a:lvl1pPr algn="l">
              <a:defRPr sz="3600" b="1">
                <a:solidFill>
                  <a:srgbClr val="595959"/>
                </a:solidFill>
                <a:latin typeface="Univers Condensed" panose="020B0506020202050204"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9931C5AE-2B20-4825-9800-FE458F3FB520}"/>
              </a:ext>
            </a:extLst>
          </p:cNvPr>
          <p:cNvSpPr>
            <a:spLocks noGrp="1"/>
          </p:cNvSpPr>
          <p:nvPr>
            <p:ph type="body" sz="quarter" idx="17"/>
          </p:nvPr>
        </p:nvSpPr>
        <p:spPr>
          <a:xfrm>
            <a:off x="218806" y="5709672"/>
            <a:ext cx="2672561" cy="631825"/>
          </a:xfrm>
          <a:prstGeom prst="rect">
            <a:avLst/>
          </a:prstGeom>
        </p:spPr>
        <p:txBody>
          <a:bodyPr/>
          <a:lstStyle>
            <a:lvl1pPr marL="0" indent="0" algn="ctr">
              <a:buNone/>
              <a:defRPr sz="12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33" name="Text Placeholder 4">
            <a:extLst>
              <a:ext uri="{FF2B5EF4-FFF2-40B4-BE49-F238E27FC236}">
                <a16:creationId xmlns:a16="http://schemas.microsoft.com/office/drawing/2014/main" id="{65F62A14-8F6E-4D4B-A671-31FBA400C6CE}"/>
              </a:ext>
            </a:extLst>
          </p:cNvPr>
          <p:cNvSpPr>
            <a:spLocks noGrp="1"/>
          </p:cNvSpPr>
          <p:nvPr>
            <p:ph type="body" sz="quarter" idx="18"/>
          </p:nvPr>
        </p:nvSpPr>
        <p:spPr>
          <a:xfrm>
            <a:off x="3262810" y="5709672"/>
            <a:ext cx="2672561" cy="631825"/>
          </a:xfrm>
          <a:prstGeom prst="rect">
            <a:avLst/>
          </a:prstGeom>
        </p:spPr>
        <p:txBody>
          <a:bodyPr/>
          <a:lstStyle>
            <a:lvl1pPr marL="0" indent="0" algn="ctr">
              <a:buNone/>
              <a:defRPr sz="12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36" name="Text Placeholder 4">
            <a:extLst>
              <a:ext uri="{FF2B5EF4-FFF2-40B4-BE49-F238E27FC236}">
                <a16:creationId xmlns:a16="http://schemas.microsoft.com/office/drawing/2014/main" id="{59189C6C-FECD-446F-88AA-015B5529671C}"/>
              </a:ext>
            </a:extLst>
          </p:cNvPr>
          <p:cNvSpPr>
            <a:spLocks noGrp="1"/>
          </p:cNvSpPr>
          <p:nvPr>
            <p:ph type="body" sz="quarter" idx="19"/>
          </p:nvPr>
        </p:nvSpPr>
        <p:spPr>
          <a:xfrm>
            <a:off x="6267997" y="5709672"/>
            <a:ext cx="2672561" cy="631825"/>
          </a:xfrm>
          <a:prstGeom prst="rect">
            <a:avLst/>
          </a:prstGeom>
        </p:spPr>
        <p:txBody>
          <a:bodyPr/>
          <a:lstStyle>
            <a:lvl1pPr marL="0" indent="0" algn="ctr">
              <a:buNone/>
              <a:defRPr sz="12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37" name="Text Placeholder 4">
            <a:extLst>
              <a:ext uri="{FF2B5EF4-FFF2-40B4-BE49-F238E27FC236}">
                <a16:creationId xmlns:a16="http://schemas.microsoft.com/office/drawing/2014/main" id="{1017282D-04B9-4423-8C8B-94D0B954B5C5}"/>
              </a:ext>
            </a:extLst>
          </p:cNvPr>
          <p:cNvSpPr>
            <a:spLocks noGrp="1"/>
          </p:cNvSpPr>
          <p:nvPr>
            <p:ph type="body" sz="quarter" idx="20"/>
          </p:nvPr>
        </p:nvSpPr>
        <p:spPr>
          <a:xfrm>
            <a:off x="9272158" y="5709672"/>
            <a:ext cx="2672561" cy="631825"/>
          </a:xfrm>
          <a:prstGeom prst="rect">
            <a:avLst/>
          </a:prstGeom>
        </p:spPr>
        <p:txBody>
          <a:bodyPr/>
          <a:lstStyle>
            <a:lvl1pPr marL="0" indent="0" algn="ctr">
              <a:buNone/>
              <a:defRPr sz="12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cxnSp>
        <p:nvCxnSpPr>
          <p:cNvPr id="38" name="Straight Connector 37">
            <a:extLst>
              <a:ext uri="{FF2B5EF4-FFF2-40B4-BE49-F238E27FC236}">
                <a16:creationId xmlns:a16="http://schemas.microsoft.com/office/drawing/2014/main" id="{62D08723-B102-43A1-AE74-D5AD1D3E3F7D}"/>
              </a:ext>
            </a:extLst>
          </p:cNvPr>
          <p:cNvCxnSpPr/>
          <p:nvPr userDrawn="1"/>
        </p:nvCxnSpPr>
        <p:spPr>
          <a:xfrm>
            <a:off x="640685" y="5698471"/>
            <a:ext cx="1828800" cy="0"/>
          </a:xfrm>
          <a:prstGeom prst="line">
            <a:avLst/>
          </a:prstGeom>
          <a:ln w="28575" cap="flat" cmpd="sng" algn="ctr">
            <a:solidFill>
              <a:srgbClr val="E61D3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1FEFA8C-9BFB-4149-BEF9-8CD50D93F3B0}"/>
              </a:ext>
            </a:extLst>
          </p:cNvPr>
          <p:cNvCxnSpPr/>
          <p:nvPr userDrawn="1"/>
        </p:nvCxnSpPr>
        <p:spPr>
          <a:xfrm>
            <a:off x="3684690" y="5709671"/>
            <a:ext cx="1828800" cy="0"/>
          </a:xfrm>
          <a:prstGeom prst="line">
            <a:avLst/>
          </a:prstGeom>
          <a:ln w="28575" cap="flat" cmpd="sng" algn="ctr">
            <a:solidFill>
              <a:srgbClr val="E61D3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C11EFE1-A9A8-411D-9127-16E5E516DCD4}"/>
              </a:ext>
            </a:extLst>
          </p:cNvPr>
          <p:cNvCxnSpPr/>
          <p:nvPr userDrawn="1"/>
        </p:nvCxnSpPr>
        <p:spPr>
          <a:xfrm>
            <a:off x="6689877" y="5709671"/>
            <a:ext cx="1828800" cy="0"/>
          </a:xfrm>
          <a:prstGeom prst="line">
            <a:avLst/>
          </a:prstGeom>
          <a:ln w="28575" cap="flat" cmpd="sng" algn="ctr">
            <a:solidFill>
              <a:srgbClr val="E61D3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1D5A206-1217-4057-AB90-901EF8CA9799}"/>
              </a:ext>
            </a:extLst>
          </p:cNvPr>
          <p:cNvCxnSpPr/>
          <p:nvPr userDrawn="1"/>
        </p:nvCxnSpPr>
        <p:spPr>
          <a:xfrm>
            <a:off x="9694038" y="5709671"/>
            <a:ext cx="1828800" cy="0"/>
          </a:xfrm>
          <a:prstGeom prst="line">
            <a:avLst/>
          </a:prstGeom>
          <a:ln w="28575" cap="flat" cmpd="sng" algn="ctr">
            <a:solidFill>
              <a:srgbClr val="E61D3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9196FF7D-55A6-4FE0-B81E-D662A2E1CB56}"/>
              </a:ext>
            </a:extLst>
          </p:cNvPr>
          <p:cNvGrpSpPr/>
          <p:nvPr userDrawn="1"/>
        </p:nvGrpSpPr>
        <p:grpSpPr>
          <a:xfrm>
            <a:off x="539203" y="1564589"/>
            <a:ext cx="2004421" cy="4030222"/>
            <a:chOff x="6841032" y="1676943"/>
            <a:chExt cx="2004421" cy="4030222"/>
          </a:xfrm>
        </p:grpSpPr>
        <p:pic>
          <p:nvPicPr>
            <p:cNvPr id="43" name="Chart Placeholder 11" descr="Image result for iphone empty background">
              <a:extLst>
                <a:ext uri="{FF2B5EF4-FFF2-40B4-BE49-F238E27FC236}">
                  <a16:creationId xmlns:a16="http://schemas.microsoft.com/office/drawing/2014/main" id="{D0742AB1-CBE7-4CBB-B04F-416DB08EC10C}"/>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tretch/>
          </p:blipFill>
          <p:spPr bwMode="auto">
            <a:xfrm>
              <a:off x="6841032" y="1676943"/>
              <a:ext cx="2004421" cy="403022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4" name="Rectangle 43">
              <a:extLst>
                <a:ext uri="{FF2B5EF4-FFF2-40B4-BE49-F238E27FC236}">
                  <a16:creationId xmlns:a16="http://schemas.microsoft.com/office/drawing/2014/main" id="{9A860611-6229-4F01-9FA2-00F4E1A61C3B}"/>
                </a:ext>
              </a:extLst>
            </p:cNvPr>
            <p:cNvSpPr/>
            <p:nvPr userDrawn="1"/>
          </p:nvSpPr>
          <p:spPr>
            <a:xfrm>
              <a:off x="7060383" y="2247751"/>
              <a:ext cx="1635126" cy="2889250"/>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grpSp>
      <p:sp>
        <p:nvSpPr>
          <p:cNvPr id="45" name="Picture Placeholder 2">
            <a:extLst>
              <a:ext uri="{FF2B5EF4-FFF2-40B4-BE49-F238E27FC236}">
                <a16:creationId xmlns:a16="http://schemas.microsoft.com/office/drawing/2014/main" id="{261EA2E7-296A-4EFA-89DB-2C4FED7ECFE6}"/>
              </a:ext>
            </a:extLst>
          </p:cNvPr>
          <p:cNvSpPr>
            <a:spLocks noGrp="1"/>
          </p:cNvSpPr>
          <p:nvPr>
            <p:ph type="pic" sz="quarter" idx="16"/>
          </p:nvPr>
        </p:nvSpPr>
        <p:spPr>
          <a:xfrm>
            <a:off x="754466" y="2127929"/>
            <a:ext cx="1635125" cy="2889250"/>
          </a:xfrm>
          <a:prstGeom prst="rect">
            <a:avLst/>
          </a:prstGeom>
        </p:spPr>
        <p:txBody>
          <a:bodyPr/>
          <a:lstStyle/>
          <a:p>
            <a:r>
              <a:rPr lang="en-US"/>
              <a:t>Click icon to add picture</a:t>
            </a:r>
            <a:endParaRPr lang="en-US" dirty="0"/>
          </a:p>
        </p:txBody>
      </p:sp>
      <p:grpSp>
        <p:nvGrpSpPr>
          <p:cNvPr id="46" name="Group 45">
            <a:extLst>
              <a:ext uri="{FF2B5EF4-FFF2-40B4-BE49-F238E27FC236}">
                <a16:creationId xmlns:a16="http://schemas.microsoft.com/office/drawing/2014/main" id="{0E62D9A3-56AA-435B-BCC5-905FAF7B67D0}"/>
              </a:ext>
            </a:extLst>
          </p:cNvPr>
          <p:cNvGrpSpPr/>
          <p:nvPr userDrawn="1"/>
        </p:nvGrpSpPr>
        <p:grpSpPr>
          <a:xfrm>
            <a:off x="3596880" y="1564589"/>
            <a:ext cx="2004421" cy="4030222"/>
            <a:chOff x="6841032" y="1676943"/>
            <a:chExt cx="2004421" cy="4030222"/>
          </a:xfrm>
        </p:grpSpPr>
        <p:pic>
          <p:nvPicPr>
            <p:cNvPr id="47" name="Chart Placeholder 11" descr="Image result for iphone empty background">
              <a:extLst>
                <a:ext uri="{FF2B5EF4-FFF2-40B4-BE49-F238E27FC236}">
                  <a16:creationId xmlns:a16="http://schemas.microsoft.com/office/drawing/2014/main" id="{9B452622-321A-46EF-A65B-7A969B89F16C}"/>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tretch/>
          </p:blipFill>
          <p:spPr bwMode="auto">
            <a:xfrm>
              <a:off x="6841032" y="1676943"/>
              <a:ext cx="2004421" cy="403022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8" name="Rectangle 47">
              <a:extLst>
                <a:ext uri="{FF2B5EF4-FFF2-40B4-BE49-F238E27FC236}">
                  <a16:creationId xmlns:a16="http://schemas.microsoft.com/office/drawing/2014/main" id="{C2A390D9-B101-45C8-AABB-B345179CC2CA}"/>
                </a:ext>
              </a:extLst>
            </p:cNvPr>
            <p:cNvSpPr/>
            <p:nvPr userDrawn="1"/>
          </p:nvSpPr>
          <p:spPr>
            <a:xfrm>
              <a:off x="7060383" y="2247751"/>
              <a:ext cx="1635126" cy="2889250"/>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grpSp>
      <p:sp>
        <p:nvSpPr>
          <p:cNvPr id="49" name="Picture Placeholder 2">
            <a:extLst>
              <a:ext uri="{FF2B5EF4-FFF2-40B4-BE49-F238E27FC236}">
                <a16:creationId xmlns:a16="http://schemas.microsoft.com/office/drawing/2014/main" id="{D1017185-1F54-4F92-9375-67E1478763E3}"/>
              </a:ext>
            </a:extLst>
          </p:cNvPr>
          <p:cNvSpPr>
            <a:spLocks noGrp="1"/>
          </p:cNvSpPr>
          <p:nvPr>
            <p:ph type="pic" sz="quarter" idx="21"/>
          </p:nvPr>
        </p:nvSpPr>
        <p:spPr>
          <a:xfrm>
            <a:off x="3807655" y="2127929"/>
            <a:ext cx="1635125" cy="2889250"/>
          </a:xfrm>
          <a:prstGeom prst="rect">
            <a:avLst/>
          </a:prstGeom>
        </p:spPr>
        <p:txBody>
          <a:bodyPr/>
          <a:lstStyle/>
          <a:p>
            <a:r>
              <a:rPr lang="en-US"/>
              <a:t>Click icon to add picture</a:t>
            </a:r>
            <a:endParaRPr lang="en-US" dirty="0"/>
          </a:p>
        </p:txBody>
      </p:sp>
      <p:grpSp>
        <p:nvGrpSpPr>
          <p:cNvPr id="50" name="Group 49">
            <a:extLst>
              <a:ext uri="{FF2B5EF4-FFF2-40B4-BE49-F238E27FC236}">
                <a16:creationId xmlns:a16="http://schemas.microsoft.com/office/drawing/2014/main" id="{C740055E-9E3A-4E73-82C8-DEFCFFE7A23B}"/>
              </a:ext>
            </a:extLst>
          </p:cNvPr>
          <p:cNvGrpSpPr/>
          <p:nvPr userDrawn="1"/>
        </p:nvGrpSpPr>
        <p:grpSpPr>
          <a:xfrm>
            <a:off x="6602067" y="1564589"/>
            <a:ext cx="2004421" cy="4030222"/>
            <a:chOff x="6841032" y="1676943"/>
            <a:chExt cx="2004421" cy="4030222"/>
          </a:xfrm>
        </p:grpSpPr>
        <p:pic>
          <p:nvPicPr>
            <p:cNvPr id="51" name="Chart Placeholder 11" descr="Image result for iphone empty background">
              <a:extLst>
                <a:ext uri="{FF2B5EF4-FFF2-40B4-BE49-F238E27FC236}">
                  <a16:creationId xmlns:a16="http://schemas.microsoft.com/office/drawing/2014/main" id="{B465ADE8-4F97-4F11-8E75-6672ADE63923}"/>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tretch/>
          </p:blipFill>
          <p:spPr bwMode="auto">
            <a:xfrm>
              <a:off x="6841032" y="1676943"/>
              <a:ext cx="2004421" cy="403022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EA684A4F-5452-46BD-90EA-569A194D3721}"/>
                </a:ext>
              </a:extLst>
            </p:cNvPr>
            <p:cNvSpPr/>
            <p:nvPr userDrawn="1"/>
          </p:nvSpPr>
          <p:spPr>
            <a:xfrm>
              <a:off x="7060383" y="2247751"/>
              <a:ext cx="1635126" cy="2889250"/>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grpSp>
      <p:sp>
        <p:nvSpPr>
          <p:cNvPr id="53" name="Picture Placeholder 2">
            <a:extLst>
              <a:ext uri="{FF2B5EF4-FFF2-40B4-BE49-F238E27FC236}">
                <a16:creationId xmlns:a16="http://schemas.microsoft.com/office/drawing/2014/main" id="{4203A8F4-2BA7-4551-98A6-1816407307B4}"/>
              </a:ext>
            </a:extLst>
          </p:cNvPr>
          <p:cNvSpPr>
            <a:spLocks noGrp="1"/>
          </p:cNvSpPr>
          <p:nvPr>
            <p:ph type="pic" sz="quarter" idx="22"/>
          </p:nvPr>
        </p:nvSpPr>
        <p:spPr>
          <a:xfrm>
            <a:off x="6812842" y="2127929"/>
            <a:ext cx="1635125" cy="2889250"/>
          </a:xfrm>
          <a:prstGeom prst="rect">
            <a:avLst/>
          </a:prstGeom>
        </p:spPr>
        <p:txBody>
          <a:bodyPr/>
          <a:lstStyle/>
          <a:p>
            <a:r>
              <a:rPr lang="en-US"/>
              <a:t>Click icon to add picture</a:t>
            </a:r>
            <a:endParaRPr lang="en-US" dirty="0"/>
          </a:p>
        </p:txBody>
      </p:sp>
      <p:grpSp>
        <p:nvGrpSpPr>
          <p:cNvPr id="54" name="Group 53">
            <a:extLst>
              <a:ext uri="{FF2B5EF4-FFF2-40B4-BE49-F238E27FC236}">
                <a16:creationId xmlns:a16="http://schemas.microsoft.com/office/drawing/2014/main" id="{A9ECF1B4-0438-413F-8196-8D425B909E93}"/>
              </a:ext>
            </a:extLst>
          </p:cNvPr>
          <p:cNvGrpSpPr/>
          <p:nvPr userDrawn="1"/>
        </p:nvGrpSpPr>
        <p:grpSpPr>
          <a:xfrm>
            <a:off x="9606228" y="1528419"/>
            <a:ext cx="2004421" cy="4030222"/>
            <a:chOff x="6841032" y="1676943"/>
            <a:chExt cx="2004421" cy="4030222"/>
          </a:xfrm>
        </p:grpSpPr>
        <p:pic>
          <p:nvPicPr>
            <p:cNvPr id="55" name="Chart Placeholder 11" descr="Image result for iphone empty background">
              <a:extLst>
                <a:ext uri="{FF2B5EF4-FFF2-40B4-BE49-F238E27FC236}">
                  <a16:creationId xmlns:a16="http://schemas.microsoft.com/office/drawing/2014/main" id="{89F609A9-7D13-4EC0-AFE2-7822BDB0EDB4}"/>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tretch/>
          </p:blipFill>
          <p:spPr bwMode="auto">
            <a:xfrm>
              <a:off x="6841032" y="1676943"/>
              <a:ext cx="2004421" cy="403022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6" name="Rectangle 55">
              <a:extLst>
                <a:ext uri="{FF2B5EF4-FFF2-40B4-BE49-F238E27FC236}">
                  <a16:creationId xmlns:a16="http://schemas.microsoft.com/office/drawing/2014/main" id="{685E416A-7268-42C2-8F90-8EA043AA6ADE}"/>
                </a:ext>
              </a:extLst>
            </p:cNvPr>
            <p:cNvSpPr/>
            <p:nvPr userDrawn="1"/>
          </p:nvSpPr>
          <p:spPr>
            <a:xfrm>
              <a:off x="7060383" y="2247751"/>
              <a:ext cx="1635126" cy="2889250"/>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grpSp>
      <p:sp>
        <p:nvSpPr>
          <p:cNvPr id="57" name="Picture Placeholder 2">
            <a:extLst>
              <a:ext uri="{FF2B5EF4-FFF2-40B4-BE49-F238E27FC236}">
                <a16:creationId xmlns:a16="http://schemas.microsoft.com/office/drawing/2014/main" id="{99541690-ACA1-4356-9890-5B48013B0FAC}"/>
              </a:ext>
            </a:extLst>
          </p:cNvPr>
          <p:cNvSpPr>
            <a:spLocks noGrp="1"/>
          </p:cNvSpPr>
          <p:nvPr>
            <p:ph type="pic" sz="quarter" idx="23"/>
          </p:nvPr>
        </p:nvSpPr>
        <p:spPr>
          <a:xfrm>
            <a:off x="9825712" y="2091759"/>
            <a:ext cx="1635125" cy="288925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2262919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Face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9D886C8-F6F3-4E6C-9927-AF68E50A8D68}"/>
              </a:ext>
            </a:extLst>
          </p:cNvPr>
          <p:cNvSpPr txBox="1">
            <a:spLocks/>
          </p:cNvSpPr>
          <p:nvPr userDrawn="1"/>
        </p:nvSpPr>
        <p:spPr>
          <a:xfrm>
            <a:off x="4894877" y="202295"/>
            <a:ext cx="4418203" cy="103905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bg1"/>
                </a:solidFill>
                <a:latin typeface="+mj-lt"/>
                <a:ea typeface="+mj-ea"/>
                <a:cs typeface="+mj-cs"/>
              </a:defRPr>
            </a:lvl1pPr>
          </a:lstStyle>
          <a:p>
            <a:r>
              <a:rPr lang="en-US" sz="4400" b="1" dirty="0">
                <a:solidFill>
                  <a:schemeClr val="bg1">
                    <a:lumMod val="85000"/>
                  </a:schemeClr>
                </a:solidFill>
              </a:rPr>
              <a:t> </a:t>
            </a:r>
          </a:p>
        </p:txBody>
      </p:sp>
      <p:sp>
        <p:nvSpPr>
          <p:cNvPr id="11" name="Rectangle 10">
            <a:extLst>
              <a:ext uri="{FF2B5EF4-FFF2-40B4-BE49-F238E27FC236}">
                <a16:creationId xmlns:a16="http://schemas.microsoft.com/office/drawing/2014/main" id="{F6676A66-5999-4C27-8CAA-B1040B110BD4}"/>
              </a:ext>
            </a:extLst>
          </p:cNvPr>
          <p:cNvSpPr/>
          <p:nvPr userDrawn="1"/>
        </p:nvSpPr>
        <p:spPr>
          <a:xfrm>
            <a:off x="0" y="1286143"/>
            <a:ext cx="12192000" cy="4571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15" name="Rectangle 14">
            <a:extLst>
              <a:ext uri="{FF2B5EF4-FFF2-40B4-BE49-F238E27FC236}">
                <a16:creationId xmlns:a16="http://schemas.microsoft.com/office/drawing/2014/main" id="{B00E6D25-AA0E-4180-8ED6-DF996F2DF880}"/>
              </a:ext>
            </a:extLst>
          </p:cNvPr>
          <p:cNvSpPr/>
          <p:nvPr userDrawn="1"/>
        </p:nvSpPr>
        <p:spPr>
          <a:xfrm>
            <a:off x="-1" y="6488719"/>
            <a:ext cx="12192000" cy="369552"/>
          </a:xfrm>
          <a:prstGeom prst="rect">
            <a:avLst/>
          </a:prstGeom>
          <a:solidFill>
            <a:srgbClr val="2EC3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20" name="Title 16">
            <a:extLst>
              <a:ext uri="{FF2B5EF4-FFF2-40B4-BE49-F238E27FC236}">
                <a16:creationId xmlns:a16="http://schemas.microsoft.com/office/drawing/2014/main" id="{A1AEF398-2ECF-4421-8964-337F256A928F}"/>
              </a:ext>
            </a:extLst>
          </p:cNvPr>
          <p:cNvSpPr>
            <a:spLocks noGrp="1"/>
          </p:cNvSpPr>
          <p:nvPr>
            <p:ph type="title" hasCustomPrompt="1"/>
          </p:nvPr>
        </p:nvSpPr>
        <p:spPr>
          <a:xfrm>
            <a:off x="609599" y="60805"/>
            <a:ext cx="10972800" cy="1143000"/>
          </a:xfrm>
        </p:spPr>
        <p:txBody>
          <a:bodyPr>
            <a:normAutofit/>
          </a:bodyPr>
          <a:lstStyle>
            <a:lvl1pPr>
              <a:defRPr sz="2800" b="1">
                <a:solidFill>
                  <a:srgbClr val="A6A6A6"/>
                </a:solidFill>
              </a:defRPr>
            </a:lvl1pPr>
          </a:lstStyle>
          <a:p>
            <a:r>
              <a:rPr lang="en-US" dirty="0"/>
              <a:t>CLICK TO EDIT</a:t>
            </a:r>
          </a:p>
        </p:txBody>
      </p:sp>
      <p:cxnSp>
        <p:nvCxnSpPr>
          <p:cNvPr id="3" name="Straight Connector 2">
            <a:extLst>
              <a:ext uri="{FF2B5EF4-FFF2-40B4-BE49-F238E27FC236}">
                <a16:creationId xmlns:a16="http://schemas.microsoft.com/office/drawing/2014/main" id="{A393BB8D-709C-43DF-89CE-715E6483C832}"/>
              </a:ext>
            </a:extLst>
          </p:cNvPr>
          <p:cNvCxnSpPr/>
          <p:nvPr userDrawn="1"/>
        </p:nvCxnSpPr>
        <p:spPr>
          <a:xfrm>
            <a:off x="7616500" y="1933904"/>
            <a:ext cx="0" cy="4025463"/>
          </a:xfrm>
          <a:prstGeom prst="line">
            <a:avLst/>
          </a:prstGeom>
          <a:ln w="76200" cap="flat" cmpd="sng" algn="ctr">
            <a:solidFill>
              <a:schemeClr val="bg1">
                <a:lumMod val="95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CC54B16-2784-4A8B-9B86-95FDF90E9A09}"/>
              </a:ext>
            </a:extLst>
          </p:cNvPr>
          <p:cNvGrpSpPr/>
          <p:nvPr userDrawn="1"/>
        </p:nvGrpSpPr>
        <p:grpSpPr>
          <a:xfrm>
            <a:off x="569136" y="3459974"/>
            <a:ext cx="1219201" cy="914399"/>
            <a:chOff x="130719" y="3317501"/>
            <a:chExt cx="914401" cy="914399"/>
          </a:xfrm>
        </p:grpSpPr>
        <p:sp>
          <p:nvSpPr>
            <p:cNvPr id="8" name="Oval 7">
              <a:extLst>
                <a:ext uri="{FF2B5EF4-FFF2-40B4-BE49-F238E27FC236}">
                  <a16:creationId xmlns:a16="http://schemas.microsoft.com/office/drawing/2014/main" id="{914A4425-EA42-4CF8-B821-0354AF278EDB}"/>
                </a:ext>
              </a:extLst>
            </p:cNvPr>
            <p:cNvSpPr/>
            <p:nvPr/>
          </p:nvSpPr>
          <p:spPr>
            <a:xfrm>
              <a:off x="222159" y="3408940"/>
              <a:ext cx="731520" cy="731520"/>
            </a:xfrm>
            <a:prstGeom prst="ellipse">
              <a:avLst/>
            </a:prstGeom>
            <a:solidFill>
              <a:srgbClr val="C5C9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9" name="Picture 8">
              <a:extLst>
                <a:ext uri="{FF2B5EF4-FFF2-40B4-BE49-F238E27FC236}">
                  <a16:creationId xmlns:a16="http://schemas.microsoft.com/office/drawing/2014/main" id="{A0F7920D-F037-400F-B214-CB9C751A17D1}"/>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tretch>
              <a:fillRect/>
            </a:stretch>
          </p:blipFill>
          <p:spPr>
            <a:xfrm>
              <a:off x="130719" y="3317501"/>
              <a:ext cx="914401" cy="914399"/>
            </a:xfrm>
            <a:prstGeom prst="rect">
              <a:avLst/>
            </a:prstGeom>
          </p:spPr>
        </p:pic>
      </p:grpSp>
      <p:sp>
        <p:nvSpPr>
          <p:cNvPr id="4" name="Text Placeholder 3">
            <a:extLst>
              <a:ext uri="{FF2B5EF4-FFF2-40B4-BE49-F238E27FC236}">
                <a16:creationId xmlns:a16="http://schemas.microsoft.com/office/drawing/2014/main" id="{C196EB2C-EFB2-48F5-944B-A6CCA6810833}"/>
              </a:ext>
            </a:extLst>
          </p:cNvPr>
          <p:cNvSpPr>
            <a:spLocks noGrp="1"/>
          </p:cNvSpPr>
          <p:nvPr userDrawn="1">
            <p:ph type="body" sz="quarter" idx="10"/>
          </p:nvPr>
        </p:nvSpPr>
        <p:spPr>
          <a:xfrm>
            <a:off x="1837383" y="1933903"/>
            <a:ext cx="5512851" cy="4025572"/>
          </a:xfrm>
          <a:prstGeom prst="rect">
            <a:avLst/>
          </a:prstGeom>
        </p:spPr>
        <p:txBody>
          <a:bodyPr anchor="ctr"/>
          <a:lstStyle>
            <a:lvl1pPr marL="0" indent="0">
              <a:buNone/>
              <a:defRPr sz="2400">
                <a:solidFill>
                  <a:srgbClr val="3C4A5A"/>
                </a:solidFill>
                <a:latin typeface="Univers Condensed" panose="020B0506020202050204" pitchFamily="34" charset="0"/>
              </a:defRPr>
            </a:lvl1pPr>
            <a:lvl2pPr marL="457200" indent="0">
              <a:buNone/>
              <a:defRPr sz="2800">
                <a:latin typeface="Bahnschrift Condensed" panose="020B0502040204020203" pitchFamily="34" charset="0"/>
              </a:defRPr>
            </a:lvl2pPr>
            <a:lvl3pPr marL="914400" indent="0">
              <a:buNone/>
              <a:defRPr sz="2800">
                <a:latin typeface="Bahnschrift Condensed" panose="020B0502040204020203" pitchFamily="34" charset="0"/>
              </a:defRPr>
            </a:lvl3pPr>
            <a:lvl4pPr marL="1371600" indent="0">
              <a:buNone/>
              <a:defRPr sz="2800">
                <a:latin typeface="Bahnschrift Condensed" panose="020B0502040204020203" pitchFamily="34" charset="0"/>
              </a:defRPr>
            </a:lvl4pPr>
            <a:lvl5pPr marL="1828800" indent="0">
              <a:buNone/>
              <a:defRPr sz="2800">
                <a:latin typeface="Bahnschrift Condensed" panose="020B0502040204020203" pitchFamily="34" charset="0"/>
              </a:defRPr>
            </a:lvl5pPr>
          </a:lstStyle>
          <a:p>
            <a:pPr lvl="0"/>
            <a:r>
              <a:rPr lang="en-US"/>
              <a:t>Edit Master text styles</a:t>
            </a:r>
          </a:p>
        </p:txBody>
      </p:sp>
      <p:grpSp>
        <p:nvGrpSpPr>
          <p:cNvPr id="14" name="Group 13">
            <a:extLst>
              <a:ext uri="{FF2B5EF4-FFF2-40B4-BE49-F238E27FC236}">
                <a16:creationId xmlns:a16="http://schemas.microsoft.com/office/drawing/2014/main" id="{E21684F1-20BE-4449-8D90-C7666B8B5A18}"/>
              </a:ext>
            </a:extLst>
          </p:cNvPr>
          <p:cNvGrpSpPr/>
          <p:nvPr userDrawn="1"/>
        </p:nvGrpSpPr>
        <p:grpSpPr>
          <a:xfrm>
            <a:off x="8008880" y="1428786"/>
            <a:ext cx="3300248" cy="4976774"/>
            <a:chOff x="6006660" y="1428786"/>
            <a:chExt cx="2475186" cy="4976774"/>
          </a:xfrm>
        </p:grpSpPr>
        <p:pic>
          <p:nvPicPr>
            <p:cNvPr id="16" name="Chart Placeholder 11" descr="Image result for iphone empty background">
              <a:extLst>
                <a:ext uri="{FF2B5EF4-FFF2-40B4-BE49-F238E27FC236}">
                  <a16:creationId xmlns:a16="http://schemas.microsoft.com/office/drawing/2014/main" id="{7D80834F-CB62-4914-8A41-E4E5CAD2D82F}"/>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tretch/>
          </p:blipFill>
          <p:spPr bwMode="auto">
            <a:xfrm>
              <a:off x="6006660" y="1428786"/>
              <a:ext cx="2475186" cy="497677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70C47314-63C4-454A-89D9-323B97AACF24}"/>
                </a:ext>
              </a:extLst>
            </p:cNvPr>
            <p:cNvSpPr/>
            <p:nvPr userDrawn="1"/>
          </p:nvSpPr>
          <p:spPr>
            <a:xfrm>
              <a:off x="6265815" y="2112578"/>
              <a:ext cx="2039112" cy="3566160"/>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grpSp>
      <p:sp>
        <p:nvSpPr>
          <p:cNvPr id="18" name="Chart Placeholder 5">
            <a:extLst>
              <a:ext uri="{FF2B5EF4-FFF2-40B4-BE49-F238E27FC236}">
                <a16:creationId xmlns:a16="http://schemas.microsoft.com/office/drawing/2014/main" id="{8228C06C-73B8-40ED-A2EB-FDFF4E8F6C84}"/>
              </a:ext>
            </a:extLst>
          </p:cNvPr>
          <p:cNvSpPr>
            <a:spLocks noGrp="1"/>
          </p:cNvSpPr>
          <p:nvPr userDrawn="1">
            <p:ph type="chart" sz="quarter" idx="11"/>
          </p:nvPr>
        </p:nvSpPr>
        <p:spPr>
          <a:xfrm>
            <a:off x="8354420" y="2112578"/>
            <a:ext cx="2706624" cy="3566160"/>
          </a:xfrm>
          <a:prstGeom prst="rect">
            <a:avLst/>
          </a:prstGeom>
        </p:spPr>
        <p:txBody>
          <a:bodyPr/>
          <a:lstStyle>
            <a:lvl1pPr marL="0" indent="0">
              <a:buNone/>
              <a:defRPr/>
            </a:lvl1pPr>
          </a:lstStyle>
          <a:p>
            <a:r>
              <a:rPr lang="en-US" dirty="0"/>
              <a:t>Click icon to add chart</a:t>
            </a:r>
          </a:p>
        </p:txBody>
      </p:sp>
    </p:spTree>
    <p:extLst>
      <p:ext uri="{BB962C8B-B14F-4D97-AF65-F5344CB8AC3E}">
        <p14:creationId xmlns:p14="http://schemas.microsoft.com/office/powerpoint/2010/main" val="360300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Face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9D886C8-F6F3-4E6C-9927-AF68E50A8D68}"/>
              </a:ext>
            </a:extLst>
          </p:cNvPr>
          <p:cNvSpPr txBox="1">
            <a:spLocks/>
          </p:cNvSpPr>
          <p:nvPr userDrawn="1"/>
        </p:nvSpPr>
        <p:spPr>
          <a:xfrm>
            <a:off x="4894877" y="202295"/>
            <a:ext cx="4418203" cy="103905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bg1"/>
                </a:solidFill>
                <a:latin typeface="+mj-lt"/>
                <a:ea typeface="+mj-ea"/>
                <a:cs typeface="+mj-cs"/>
              </a:defRPr>
            </a:lvl1pPr>
          </a:lstStyle>
          <a:p>
            <a:r>
              <a:rPr lang="en-US" sz="4400" b="1" dirty="0">
                <a:solidFill>
                  <a:schemeClr val="bg1">
                    <a:lumMod val="85000"/>
                  </a:schemeClr>
                </a:solidFill>
              </a:rPr>
              <a:t> </a:t>
            </a:r>
          </a:p>
        </p:txBody>
      </p:sp>
      <p:sp>
        <p:nvSpPr>
          <p:cNvPr id="11" name="Rectangle 10">
            <a:extLst>
              <a:ext uri="{FF2B5EF4-FFF2-40B4-BE49-F238E27FC236}">
                <a16:creationId xmlns:a16="http://schemas.microsoft.com/office/drawing/2014/main" id="{F6676A66-5999-4C27-8CAA-B1040B110BD4}"/>
              </a:ext>
            </a:extLst>
          </p:cNvPr>
          <p:cNvSpPr/>
          <p:nvPr userDrawn="1"/>
        </p:nvSpPr>
        <p:spPr>
          <a:xfrm>
            <a:off x="0" y="1286143"/>
            <a:ext cx="12192000" cy="4571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15" name="Rectangle 14">
            <a:extLst>
              <a:ext uri="{FF2B5EF4-FFF2-40B4-BE49-F238E27FC236}">
                <a16:creationId xmlns:a16="http://schemas.microsoft.com/office/drawing/2014/main" id="{B00E6D25-AA0E-4180-8ED6-DF996F2DF880}"/>
              </a:ext>
            </a:extLst>
          </p:cNvPr>
          <p:cNvSpPr/>
          <p:nvPr userDrawn="1"/>
        </p:nvSpPr>
        <p:spPr>
          <a:xfrm>
            <a:off x="-1" y="6488719"/>
            <a:ext cx="12192000" cy="369552"/>
          </a:xfrm>
          <a:prstGeom prst="rect">
            <a:avLst/>
          </a:prstGeom>
          <a:solidFill>
            <a:srgbClr val="2EC3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20" name="Title 16">
            <a:extLst>
              <a:ext uri="{FF2B5EF4-FFF2-40B4-BE49-F238E27FC236}">
                <a16:creationId xmlns:a16="http://schemas.microsoft.com/office/drawing/2014/main" id="{A1AEF398-2ECF-4421-8964-337F256A928F}"/>
              </a:ext>
            </a:extLst>
          </p:cNvPr>
          <p:cNvSpPr>
            <a:spLocks noGrp="1"/>
          </p:cNvSpPr>
          <p:nvPr>
            <p:ph type="title" hasCustomPrompt="1"/>
          </p:nvPr>
        </p:nvSpPr>
        <p:spPr>
          <a:xfrm>
            <a:off x="609599" y="60805"/>
            <a:ext cx="10972800" cy="1143000"/>
          </a:xfrm>
        </p:spPr>
        <p:txBody>
          <a:bodyPr>
            <a:normAutofit/>
          </a:bodyPr>
          <a:lstStyle>
            <a:lvl1pPr>
              <a:defRPr sz="2800" b="1">
                <a:solidFill>
                  <a:srgbClr val="A6A6A6"/>
                </a:solidFill>
              </a:defRPr>
            </a:lvl1pPr>
          </a:lstStyle>
          <a:p>
            <a:r>
              <a:rPr lang="en-US" dirty="0"/>
              <a:t>CLICK TO EDIT</a:t>
            </a:r>
          </a:p>
        </p:txBody>
      </p:sp>
      <p:cxnSp>
        <p:nvCxnSpPr>
          <p:cNvPr id="3" name="Straight Connector 2">
            <a:extLst>
              <a:ext uri="{FF2B5EF4-FFF2-40B4-BE49-F238E27FC236}">
                <a16:creationId xmlns:a16="http://schemas.microsoft.com/office/drawing/2014/main" id="{A393BB8D-709C-43DF-89CE-715E6483C832}"/>
              </a:ext>
            </a:extLst>
          </p:cNvPr>
          <p:cNvCxnSpPr/>
          <p:nvPr userDrawn="1"/>
        </p:nvCxnSpPr>
        <p:spPr>
          <a:xfrm>
            <a:off x="6096000" y="1933904"/>
            <a:ext cx="0" cy="4025463"/>
          </a:xfrm>
          <a:prstGeom prst="line">
            <a:avLst/>
          </a:prstGeom>
          <a:ln w="76200" cap="flat" cmpd="sng" algn="ctr">
            <a:solidFill>
              <a:schemeClr val="bg1">
                <a:lumMod val="95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C196EB2C-EFB2-48F5-944B-A6CCA6810833}"/>
              </a:ext>
            </a:extLst>
          </p:cNvPr>
          <p:cNvSpPr>
            <a:spLocks noGrp="1"/>
          </p:cNvSpPr>
          <p:nvPr>
            <p:ph type="body" sz="quarter" idx="10"/>
          </p:nvPr>
        </p:nvSpPr>
        <p:spPr>
          <a:xfrm>
            <a:off x="1837383" y="1933903"/>
            <a:ext cx="4150668" cy="4025572"/>
          </a:xfrm>
          <a:prstGeom prst="rect">
            <a:avLst/>
          </a:prstGeom>
        </p:spPr>
        <p:txBody>
          <a:bodyPr anchor="ctr"/>
          <a:lstStyle>
            <a:lvl1pPr marL="0" indent="0">
              <a:buNone/>
              <a:defRPr sz="2400">
                <a:solidFill>
                  <a:srgbClr val="3C4A5A"/>
                </a:solidFill>
                <a:latin typeface="Univers Condensed" panose="020B0604020202020204" pitchFamily="34" charset="0"/>
              </a:defRPr>
            </a:lvl1pPr>
            <a:lvl2pPr marL="457200" indent="0">
              <a:buNone/>
              <a:defRPr sz="2800">
                <a:latin typeface="Bahnschrift Condensed" panose="020B0502040204020203" pitchFamily="34" charset="0"/>
              </a:defRPr>
            </a:lvl2pPr>
            <a:lvl3pPr marL="914400" indent="0">
              <a:buNone/>
              <a:defRPr sz="2800">
                <a:latin typeface="Bahnschrift Condensed" panose="020B0502040204020203" pitchFamily="34" charset="0"/>
              </a:defRPr>
            </a:lvl3pPr>
            <a:lvl4pPr marL="1371600" indent="0">
              <a:buNone/>
              <a:defRPr sz="2800">
                <a:latin typeface="Bahnschrift Condensed" panose="020B0502040204020203" pitchFamily="34" charset="0"/>
              </a:defRPr>
            </a:lvl4pPr>
            <a:lvl5pPr marL="1828800" indent="0">
              <a:buNone/>
              <a:defRPr sz="2800">
                <a:latin typeface="Bahnschrift Condensed" panose="020B0502040204020203" pitchFamily="34" charset="0"/>
              </a:defRPr>
            </a:lvl5pPr>
          </a:lstStyle>
          <a:p>
            <a:pPr lvl="0"/>
            <a:r>
              <a:rPr lang="en-US"/>
              <a:t>Edit Master text styles</a:t>
            </a:r>
          </a:p>
        </p:txBody>
      </p:sp>
      <p:sp>
        <p:nvSpPr>
          <p:cNvPr id="6" name="Chart Placeholder 5">
            <a:extLst>
              <a:ext uri="{FF2B5EF4-FFF2-40B4-BE49-F238E27FC236}">
                <a16:creationId xmlns:a16="http://schemas.microsoft.com/office/drawing/2014/main" id="{6A106933-59BA-4166-A399-F47BBF8E8BCD}"/>
              </a:ext>
            </a:extLst>
          </p:cNvPr>
          <p:cNvSpPr>
            <a:spLocks noGrp="1"/>
          </p:cNvSpPr>
          <p:nvPr>
            <p:ph type="chart" sz="quarter" idx="11"/>
          </p:nvPr>
        </p:nvSpPr>
        <p:spPr>
          <a:xfrm>
            <a:off x="6284385" y="1933575"/>
            <a:ext cx="5710767" cy="4025900"/>
          </a:xfrm>
          <a:prstGeom prst="rect">
            <a:avLst/>
          </a:prstGeom>
        </p:spPr>
        <p:txBody>
          <a:bodyPr/>
          <a:lstStyle>
            <a:lvl1pPr marL="0" indent="0">
              <a:buNone/>
              <a:defRPr/>
            </a:lvl1pPr>
          </a:lstStyle>
          <a:p>
            <a:r>
              <a:rPr lang="en-US"/>
              <a:t>Click icon to add chart</a:t>
            </a:r>
          </a:p>
        </p:txBody>
      </p:sp>
      <p:grpSp>
        <p:nvGrpSpPr>
          <p:cNvPr id="13" name="Group 12">
            <a:extLst>
              <a:ext uri="{FF2B5EF4-FFF2-40B4-BE49-F238E27FC236}">
                <a16:creationId xmlns:a16="http://schemas.microsoft.com/office/drawing/2014/main" id="{304D55E8-3B5B-440C-AC02-0F8FED29CCF3}"/>
              </a:ext>
            </a:extLst>
          </p:cNvPr>
          <p:cNvGrpSpPr/>
          <p:nvPr userDrawn="1"/>
        </p:nvGrpSpPr>
        <p:grpSpPr>
          <a:xfrm>
            <a:off x="569136" y="3459974"/>
            <a:ext cx="1219201" cy="914399"/>
            <a:chOff x="130719" y="3317501"/>
            <a:chExt cx="914401" cy="914399"/>
          </a:xfrm>
        </p:grpSpPr>
        <p:sp>
          <p:nvSpPr>
            <p:cNvPr id="14" name="Oval 13">
              <a:extLst>
                <a:ext uri="{FF2B5EF4-FFF2-40B4-BE49-F238E27FC236}">
                  <a16:creationId xmlns:a16="http://schemas.microsoft.com/office/drawing/2014/main" id="{EE0CD96E-0AC5-4724-8231-C1DBF8291114}"/>
                </a:ext>
              </a:extLst>
            </p:cNvPr>
            <p:cNvSpPr/>
            <p:nvPr/>
          </p:nvSpPr>
          <p:spPr>
            <a:xfrm>
              <a:off x="222159" y="3408940"/>
              <a:ext cx="731520" cy="731520"/>
            </a:xfrm>
            <a:prstGeom prst="ellipse">
              <a:avLst/>
            </a:prstGeom>
            <a:solidFill>
              <a:srgbClr val="C5C9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16" name="Picture 15">
              <a:extLst>
                <a:ext uri="{FF2B5EF4-FFF2-40B4-BE49-F238E27FC236}">
                  <a16:creationId xmlns:a16="http://schemas.microsoft.com/office/drawing/2014/main" id="{E23132D9-C589-466C-ADE3-4A8A5FEA21CB}"/>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tretch>
              <a:fillRect/>
            </a:stretch>
          </p:blipFill>
          <p:spPr>
            <a:xfrm>
              <a:off x="130719" y="3317501"/>
              <a:ext cx="914401" cy="914399"/>
            </a:xfrm>
            <a:prstGeom prst="rect">
              <a:avLst/>
            </a:prstGeom>
          </p:spPr>
        </p:pic>
      </p:grpSp>
    </p:spTree>
    <p:extLst>
      <p:ext uri="{BB962C8B-B14F-4D97-AF65-F5344CB8AC3E}">
        <p14:creationId xmlns:p14="http://schemas.microsoft.com/office/powerpoint/2010/main" val="2193456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Sub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DB7D0D-B6F2-4A13-9E61-566BD4E4ABC5}"/>
              </a:ext>
            </a:extLst>
          </p:cNvPr>
          <p:cNvSpPr/>
          <p:nvPr userDrawn="1"/>
        </p:nvSpPr>
        <p:spPr>
          <a:xfrm>
            <a:off x="3" y="0"/>
            <a:ext cx="12191999" cy="6506094"/>
          </a:xfrm>
          <a:prstGeom prst="rect">
            <a:avLst/>
          </a:prstGeom>
          <a:solidFill>
            <a:srgbClr val="F1F1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endParaRPr>
          </a:p>
        </p:txBody>
      </p:sp>
      <p:sp>
        <p:nvSpPr>
          <p:cNvPr id="8" name="Title 1">
            <a:extLst>
              <a:ext uri="{FF2B5EF4-FFF2-40B4-BE49-F238E27FC236}">
                <a16:creationId xmlns:a16="http://schemas.microsoft.com/office/drawing/2014/main" id="{B4994973-71BA-4EF8-AF9E-65BFD20685FE}"/>
              </a:ext>
            </a:extLst>
          </p:cNvPr>
          <p:cNvSpPr txBox="1">
            <a:spLocks/>
          </p:cNvSpPr>
          <p:nvPr userDrawn="1"/>
        </p:nvSpPr>
        <p:spPr>
          <a:xfrm>
            <a:off x="4894877" y="202299"/>
            <a:ext cx="4418203" cy="103905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bg1"/>
                </a:solidFill>
                <a:latin typeface="+mj-lt"/>
                <a:ea typeface="+mj-ea"/>
                <a:cs typeface="+mj-cs"/>
              </a:defRPr>
            </a:lvl1pPr>
          </a:lstStyle>
          <a:p>
            <a:r>
              <a:rPr lang="en-US" sz="4400" b="1">
                <a:solidFill>
                  <a:schemeClr val="bg1">
                    <a:lumMod val="85000"/>
                  </a:schemeClr>
                </a:solidFill>
              </a:rPr>
              <a:t> </a:t>
            </a:r>
          </a:p>
        </p:txBody>
      </p:sp>
      <p:sp>
        <p:nvSpPr>
          <p:cNvPr id="10" name="Rectangle 9">
            <a:extLst>
              <a:ext uri="{FF2B5EF4-FFF2-40B4-BE49-F238E27FC236}">
                <a16:creationId xmlns:a16="http://schemas.microsoft.com/office/drawing/2014/main" id="{683F32ED-8F92-4A54-BA7B-8BB639282B43}"/>
              </a:ext>
            </a:extLst>
          </p:cNvPr>
          <p:cNvSpPr/>
          <p:nvPr userDrawn="1"/>
        </p:nvSpPr>
        <p:spPr>
          <a:xfrm>
            <a:off x="0" y="1286147"/>
            <a:ext cx="12192000" cy="4571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endParaRPr>
          </a:p>
        </p:txBody>
      </p:sp>
      <p:sp>
        <p:nvSpPr>
          <p:cNvPr id="12" name="Rectangle 11">
            <a:extLst>
              <a:ext uri="{FF2B5EF4-FFF2-40B4-BE49-F238E27FC236}">
                <a16:creationId xmlns:a16="http://schemas.microsoft.com/office/drawing/2014/main" id="{AEFB555A-51BE-4BB7-BF4D-5C080A5B54AF}"/>
              </a:ext>
            </a:extLst>
          </p:cNvPr>
          <p:cNvSpPr/>
          <p:nvPr userDrawn="1"/>
        </p:nvSpPr>
        <p:spPr>
          <a:xfrm>
            <a:off x="-1" y="6488448"/>
            <a:ext cx="12192000" cy="369552"/>
          </a:xfrm>
          <a:prstGeom prst="rect">
            <a:avLst/>
          </a:prstGeom>
          <a:solidFill>
            <a:srgbClr val="2EC3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15" name="Title 14">
            <a:extLst>
              <a:ext uri="{FF2B5EF4-FFF2-40B4-BE49-F238E27FC236}">
                <a16:creationId xmlns:a16="http://schemas.microsoft.com/office/drawing/2014/main" id="{36905E4E-6E3A-4885-B8C1-D5BC09F69567}"/>
              </a:ext>
            </a:extLst>
          </p:cNvPr>
          <p:cNvSpPr>
            <a:spLocks noGrp="1"/>
          </p:cNvSpPr>
          <p:nvPr>
            <p:ph type="title" hasCustomPrompt="1"/>
          </p:nvPr>
        </p:nvSpPr>
        <p:spPr>
          <a:xfrm>
            <a:off x="3738884" y="2317368"/>
            <a:ext cx="7057453" cy="2284614"/>
          </a:xfrm>
        </p:spPr>
        <p:txBody>
          <a:bodyPr anchor="b">
            <a:noAutofit/>
          </a:bodyPr>
          <a:lstStyle>
            <a:lvl1pPr algn="l">
              <a:defRPr sz="4400" b="1">
                <a:solidFill>
                  <a:srgbClr val="394553"/>
                </a:solidFill>
                <a:latin typeface="Univers Condensed" panose="020B0506020202050204" pitchFamily="34" charset="0"/>
              </a:defRPr>
            </a:lvl1pPr>
          </a:lstStyle>
          <a:p>
            <a:r>
              <a:rPr lang="en-US" dirty="0"/>
              <a:t>Click to edit sub-section header</a:t>
            </a:r>
          </a:p>
        </p:txBody>
      </p:sp>
      <p:cxnSp>
        <p:nvCxnSpPr>
          <p:cNvPr id="11" name="Straight Connector 10">
            <a:extLst>
              <a:ext uri="{FF2B5EF4-FFF2-40B4-BE49-F238E27FC236}">
                <a16:creationId xmlns:a16="http://schemas.microsoft.com/office/drawing/2014/main" id="{CE3CD747-97E8-4D1A-A432-72987E66CA10}"/>
              </a:ext>
            </a:extLst>
          </p:cNvPr>
          <p:cNvCxnSpPr>
            <a:cxnSpLocks/>
          </p:cNvCxnSpPr>
          <p:nvPr userDrawn="1"/>
        </p:nvCxnSpPr>
        <p:spPr>
          <a:xfrm>
            <a:off x="3371059" y="3185061"/>
            <a:ext cx="0" cy="1419726"/>
          </a:xfrm>
          <a:prstGeom prst="line">
            <a:avLst/>
          </a:prstGeom>
          <a:ln>
            <a:solidFill>
              <a:srgbClr val="E61D36"/>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3" name="Picture Placeholder 2">
            <a:extLst>
              <a:ext uri="{FF2B5EF4-FFF2-40B4-BE49-F238E27FC236}">
                <a16:creationId xmlns:a16="http://schemas.microsoft.com/office/drawing/2014/main" id="{EABE198B-6A41-43D9-BEC3-387DC2881314}"/>
              </a:ext>
            </a:extLst>
          </p:cNvPr>
          <p:cNvSpPr>
            <a:spLocks noGrp="1"/>
          </p:cNvSpPr>
          <p:nvPr>
            <p:ph type="pic" sz="quarter" idx="10"/>
          </p:nvPr>
        </p:nvSpPr>
        <p:spPr>
          <a:xfrm>
            <a:off x="1060988" y="2980524"/>
            <a:ext cx="1828800" cy="1828800"/>
          </a:xfrm>
          <a:prstGeom prst="rect">
            <a:avLst/>
          </a:prstGeom>
          <a:effectLst/>
        </p:spPr>
        <p:txBody>
          <a:bodyPr/>
          <a:lstStyle/>
          <a:p>
            <a:endParaRPr lang="en-US" dirty="0"/>
          </a:p>
        </p:txBody>
      </p:sp>
      <p:sp>
        <p:nvSpPr>
          <p:cNvPr id="13" name="Text Placeholder 2">
            <a:extLst>
              <a:ext uri="{FF2B5EF4-FFF2-40B4-BE49-F238E27FC236}">
                <a16:creationId xmlns:a16="http://schemas.microsoft.com/office/drawing/2014/main" id="{0A7D3D1C-7C38-4EC1-864A-FEEDD18B4151}"/>
              </a:ext>
            </a:extLst>
          </p:cNvPr>
          <p:cNvSpPr>
            <a:spLocks noGrp="1"/>
          </p:cNvSpPr>
          <p:nvPr>
            <p:ph type="body" sz="quarter" idx="11" hasCustomPrompt="1"/>
          </p:nvPr>
        </p:nvSpPr>
        <p:spPr>
          <a:xfrm>
            <a:off x="3745351" y="4601982"/>
            <a:ext cx="7050980" cy="914400"/>
          </a:xfrm>
          <a:prstGeom prst="rect">
            <a:avLst/>
          </a:prstGeom>
        </p:spPr>
        <p:txBody>
          <a:bodyPr/>
          <a:lstStyle>
            <a:lvl1pPr marL="0" indent="0" algn="l">
              <a:buNone/>
              <a:defRPr sz="2400">
                <a:solidFill>
                  <a:srgbClr val="3A4654"/>
                </a:solidFill>
                <a:latin typeface="Abadi Extra Light" panose="020B02040201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time</a:t>
            </a:r>
          </a:p>
        </p:txBody>
      </p:sp>
      <p:pic>
        <p:nvPicPr>
          <p:cNvPr id="16" name="Picture 2" descr="https://admin.step1.co.ke/images/tokens/99999.png">
            <a:extLst>
              <a:ext uri="{FF2B5EF4-FFF2-40B4-BE49-F238E27FC236}">
                <a16:creationId xmlns:a16="http://schemas.microsoft.com/office/drawing/2014/main" id="{8EDC8EC4-5D4C-453A-BC42-246EC401149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524375" y="228709"/>
            <a:ext cx="3143250" cy="94297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F94E893-F0E0-4B5C-BEC9-50D23ED7AB4B}"/>
              </a:ext>
            </a:extLst>
          </p:cNvPr>
          <p:cNvSpPr txBox="1"/>
          <p:nvPr userDrawn="1"/>
        </p:nvSpPr>
        <p:spPr>
          <a:xfrm>
            <a:off x="5416968" y="6553288"/>
            <a:ext cx="1358064" cy="253916"/>
          </a:xfrm>
          <a:prstGeom prst="rect">
            <a:avLst/>
          </a:prstGeom>
          <a:noFill/>
        </p:spPr>
        <p:txBody>
          <a:bodyPr wrap="none" rtlCol="0">
            <a:spAutoFit/>
          </a:bodyPr>
          <a:lstStyle/>
          <a:p>
            <a:pPr algn="ctr"/>
            <a:r>
              <a:rPr lang="en-US" sz="1050" b="1" dirty="0">
                <a:solidFill>
                  <a:schemeClr val="bg1"/>
                </a:solidFill>
                <a:latin typeface="Univers Condensed" panose="020B0506020202050204" pitchFamily="34" charset="0"/>
              </a:rPr>
              <a:t>Step1 Weekly Update</a:t>
            </a:r>
          </a:p>
        </p:txBody>
      </p:sp>
    </p:spTree>
    <p:extLst>
      <p:ext uri="{BB962C8B-B14F-4D97-AF65-F5344CB8AC3E}">
        <p14:creationId xmlns:p14="http://schemas.microsoft.com/office/powerpoint/2010/main" val="2534605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6ED57-3929-43F8-8716-09EDC6AB538B}"/>
              </a:ext>
            </a:extLst>
          </p:cNvPr>
          <p:cNvSpPr/>
          <p:nvPr userDrawn="1"/>
        </p:nvSpPr>
        <p:spPr>
          <a:xfrm>
            <a:off x="0" y="6683759"/>
            <a:ext cx="12192000" cy="228600"/>
          </a:xfrm>
          <a:prstGeom prst="rect">
            <a:avLst/>
          </a:prstGeom>
          <a:solidFill>
            <a:srgbClr val="2EC3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4" name="Title 1"/>
          <p:cNvSpPr>
            <a:spLocks noGrp="1"/>
          </p:cNvSpPr>
          <p:nvPr>
            <p:ph type="title"/>
          </p:nvPr>
        </p:nvSpPr>
        <p:spPr>
          <a:xfrm>
            <a:off x="609599" y="1"/>
            <a:ext cx="10972803" cy="931384"/>
          </a:xfrm>
          <a:prstGeom prst="rect">
            <a:avLst/>
          </a:prstGeom>
        </p:spPr>
        <p:txBody>
          <a:bodyPr vert="horz" anchor="b">
            <a:normAutofit/>
          </a:bodyPr>
          <a:lstStyle>
            <a:lvl1pPr algn="l">
              <a:defRPr sz="3200" b="1">
                <a:solidFill>
                  <a:srgbClr val="595959"/>
                </a:solidFill>
                <a:latin typeface="Univers Condensed" panose="020B0506020202050204" pitchFamily="34" charset="0"/>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5DE4AFF8-8793-4289-A366-5156BE361FE3}"/>
              </a:ext>
            </a:extLst>
          </p:cNvPr>
          <p:cNvCxnSpPr/>
          <p:nvPr userDrawn="1"/>
        </p:nvCxnSpPr>
        <p:spPr>
          <a:xfrm>
            <a:off x="609599" y="1355618"/>
            <a:ext cx="2643263" cy="0"/>
          </a:xfrm>
          <a:prstGeom prst="line">
            <a:avLst/>
          </a:prstGeom>
          <a:ln w="28575" cap="flat" cmpd="sng" algn="ctr">
            <a:solidFill>
              <a:srgbClr val="E61D3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Chart Placeholder 9">
            <a:extLst>
              <a:ext uri="{FF2B5EF4-FFF2-40B4-BE49-F238E27FC236}">
                <a16:creationId xmlns:a16="http://schemas.microsoft.com/office/drawing/2014/main" id="{61B2BDE2-8908-44C3-8705-A502250B2A4B}"/>
              </a:ext>
            </a:extLst>
          </p:cNvPr>
          <p:cNvSpPr>
            <a:spLocks noGrp="1"/>
          </p:cNvSpPr>
          <p:nvPr>
            <p:ph type="chart" sz="quarter" idx="12"/>
          </p:nvPr>
        </p:nvSpPr>
        <p:spPr>
          <a:xfrm>
            <a:off x="609600" y="1893341"/>
            <a:ext cx="8969829" cy="4685202"/>
          </a:xfrm>
          <a:prstGeom prst="rect">
            <a:avLst/>
          </a:prstGeom>
        </p:spPr>
        <p:txBody>
          <a:bodyPr/>
          <a:lstStyle>
            <a:lvl1pPr>
              <a:defRPr sz="1600"/>
            </a:lvl1pPr>
          </a:lstStyle>
          <a:p>
            <a:r>
              <a:rPr lang="en-US"/>
              <a:t>Click icon to add chart</a:t>
            </a:r>
            <a:endParaRPr lang="en-US" dirty="0"/>
          </a:p>
        </p:txBody>
      </p:sp>
      <p:sp>
        <p:nvSpPr>
          <p:cNvPr id="12" name="Text Placeholder 11">
            <a:extLst>
              <a:ext uri="{FF2B5EF4-FFF2-40B4-BE49-F238E27FC236}">
                <a16:creationId xmlns:a16="http://schemas.microsoft.com/office/drawing/2014/main" id="{60AD5A30-811B-48DA-A5C8-2F9E078D7E65}"/>
              </a:ext>
            </a:extLst>
          </p:cNvPr>
          <p:cNvSpPr>
            <a:spLocks noGrp="1"/>
          </p:cNvSpPr>
          <p:nvPr>
            <p:ph type="body" sz="quarter" idx="13"/>
          </p:nvPr>
        </p:nvSpPr>
        <p:spPr>
          <a:xfrm>
            <a:off x="609599" y="931385"/>
            <a:ext cx="10972800" cy="456138"/>
          </a:xfrm>
          <a:prstGeom prst="rect">
            <a:avLst/>
          </a:prstGeom>
        </p:spPr>
        <p:txBody>
          <a:bodyPr/>
          <a:lstStyle>
            <a:lvl1pPr marL="0" indent="0">
              <a:buNone/>
              <a:defRPr sz="1400">
                <a:latin typeface="Abadi Extra Light" panose="020B02040201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ext Placeholder 4">
            <a:extLst>
              <a:ext uri="{FF2B5EF4-FFF2-40B4-BE49-F238E27FC236}">
                <a16:creationId xmlns:a16="http://schemas.microsoft.com/office/drawing/2014/main" id="{28FCA034-215E-4073-BD9E-CAFA32F32DBD}"/>
              </a:ext>
            </a:extLst>
          </p:cNvPr>
          <p:cNvSpPr>
            <a:spLocks noGrp="1"/>
          </p:cNvSpPr>
          <p:nvPr>
            <p:ph type="body" sz="quarter" idx="17"/>
          </p:nvPr>
        </p:nvSpPr>
        <p:spPr>
          <a:xfrm>
            <a:off x="9710057" y="1546856"/>
            <a:ext cx="2229516" cy="5063490"/>
          </a:xfrm>
          <a:prstGeom prst="rect">
            <a:avLst/>
          </a:prstGeom>
          <a:solidFill>
            <a:schemeClr val="bg1">
              <a:lumMod val="75000"/>
              <a:alpha val="30196"/>
            </a:schemeClr>
          </a:solidFill>
        </p:spPr>
        <p:txBody>
          <a:bodyPr/>
          <a:lstStyle>
            <a:lvl1pPr marL="171450" indent="-171450" algn="l">
              <a:buClr>
                <a:srgbClr val="E61D36"/>
              </a:buClr>
              <a:buFont typeface="Arial" panose="020B0604020202020204" pitchFamily="34" charset="0"/>
              <a:buChar char="•"/>
              <a:defRPr sz="1600">
                <a:latin typeface="Univers Condensed" panose="020B0506020202050204" pitchFamily="34" charset="0"/>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 Master text styles</a:t>
            </a:r>
          </a:p>
        </p:txBody>
      </p:sp>
      <p:cxnSp>
        <p:nvCxnSpPr>
          <p:cNvPr id="9" name="Straight Connector 8">
            <a:extLst>
              <a:ext uri="{FF2B5EF4-FFF2-40B4-BE49-F238E27FC236}">
                <a16:creationId xmlns:a16="http://schemas.microsoft.com/office/drawing/2014/main" id="{E0B22C22-FEA9-4EF6-A79D-B8905E9F443A}"/>
              </a:ext>
            </a:extLst>
          </p:cNvPr>
          <p:cNvCxnSpPr/>
          <p:nvPr userDrawn="1"/>
        </p:nvCxnSpPr>
        <p:spPr>
          <a:xfrm>
            <a:off x="9697600" y="1535655"/>
            <a:ext cx="1828800" cy="0"/>
          </a:xfrm>
          <a:prstGeom prst="line">
            <a:avLst/>
          </a:prstGeom>
          <a:ln w="28575" cap="flat" cmpd="sng" algn="ctr">
            <a:solidFill>
              <a:srgbClr val="E61D3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414850A-80A9-4496-854B-1A893062B98C}"/>
              </a:ext>
            </a:extLst>
          </p:cNvPr>
          <p:cNvSpPr txBox="1"/>
          <p:nvPr userDrawn="1"/>
        </p:nvSpPr>
        <p:spPr>
          <a:xfrm>
            <a:off x="5416968" y="6664125"/>
            <a:ext cx="1358064" cy="253916"/>
          </a:xfrm>
          <a:prstGeom prst="rect">
            <a:avLst/>
          </a:prstGeom>
          <a:noFill/>
        </p:spPr>
        <p:txBody>
          <a:bodyPr wrap="none" rtlCol="0">
            <a:spAutoFit/>
          </a:bodyPr>
          <a:lstStyle/>
          <a:p>
            <a:pPr algn="ctr"/>
            <a:r>
              <a:rPr lang="en-US" sz="1050" b="1" dirty="0">
                <a:solidFill>
                  <a:schemeClr val="bg1"/>
                </a:solidFill>
                <a:latin typeface="Univers Condensed" panose="020B0506020202050204" pitchFamily="34" charset="0"/>
              </a:rPr>
              <a:t>Step1 Weekly Update</a:t>
            </a:r>
          </a:p>
        </p:txBody>
      </p:sp>
    </p:spTree>
    <p:extLst>
      <p:ext uri="{BB962C8B-B14F-4D97-AF65-F5344CB8AC3E}">
        <p14:creationId xmlns:p14="http://schemas.microsoft.com/office/powerpoint/2010/main" val="626987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Title 1"/>
          <p:cNvSpPr>
            <a:spLocks noGrp="1"/>
          </p:cNvSpPr>
          <p:nvPr>
            <p:ph type="title"/>
          </p:nvPr>
        </p:nvSpPr>
        <p:spPr>
          <a:xfrm>
            <a:off x="609599" y="1"/>
            <a:ext cx="10972803" cy="931384"/>
          </a:xfrm>
          <a:prstGeom prst="rect">
            <a:avLst/>
          </a:prstGeom>
        </p:spPr>
        <p:txBody>
          <a:bodyPr vert="horz" anchor="b">
            <a:normAutofit/>
          </a:bodyPr>
          <a:lstStyle>
            <a:lvl1pPr algn="l">
              <a:defRPr sz="3200">
                <a:solidFill>
                  <a:srgbClr val="595959"/>
                </a:solidFill>
                <a:latin typeface="Bahnschrift Condensed" panose="020B0502040204020203" pitchFamily="34" charset="0"/>
              </a:defRPr>
            </a:lvl1pPr>
          </a:lstStyle>
          <a:p>
            <a:r>
              <a:rPr lang="en-US" dirty="0"/>
              <a:t>Click to edit Master title style</a:t>
            </a:r>
          </a:p>
        </p:txBody>
      </p:sp>
      <p:sp>
        <p:nvSpPr>
          <p:cNvPr id="6" name="Rectangle 5">
            <a:extLst>
              <a:ext uri="{FF2B5EF4-FFF2-40B4-BE49-F238E27FC236}">
                <a16:creationId xmlns:a16="http://schemas.microsoft.com/office/drawing/2014/main" id="{0C37D9B7-81A1-46CC-84E0-21AFC46B9307}"/>
              </a:ext>
            </a:extLst>
          </p:cNvPr>
          <p:cNvSpPr/>
          <p:nvPr userDrawn="1"/>
        </p:nvSpPr>
        <p:spPr>
          <a:xfrm>
            <a:off x="0" y="6683759"/>
            <a:ext cx="12192000" cy="228600"/>
          </a:xfrm>
          <a:prstGeom prst="rect">
            <a:avLst/>
          </a:prstGeom>
          <a:solidFill>
            <a:srgbClr val="2EC3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cxnSp>
        <p:nvCxnSpPr>
          <p:cNvPr id="3" name="Straight Connector 2">
            <a:extLst>
              <a:ext uri="{FF2B5EF4-FFF2-40B4-BE49-F238E27FC236}">
                <a16:creationId xmlns:a16="http://schemas.microsoft.com/office/drawing/2014/main" id="{5DE4AFF8-8793-4289-A366-5156BE361FE3}"/>
              </a:ext>
            </a:extLst>
          </p:cNvPr>
          <p:cNvCxnSpPr/>
          <p:nvPr userDrawn="1"/>
        </p:nvCxnSpPr>
        <p:spPr>
          <a:xfrm>
            <a:off x="609599" y="1355618"/>
            <a:ext cx="2643263" cy="0"/>
          </a:xfrm>
          <a:prstGeom prst="line">
            <a:avLst/>
          </a:prstGeom>
          <a:ln w="28575" cap="flat" cmpd="sng" algn="ctr">
            <a:solidFill>
              <a:srgbClr val="E61D3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Chart Placeholder 9">
            <a:extLst>
              <a:ext uri="{FF2B5EF4-FFF2-40B4-BE49-F238E27FC236}">
                <a16:creationId xmlns:a16="http://schemas.microsoft.com/office/drawing/2014/main" id="{61B2BDE2-8908-44C3-8705-A502250B2A4B}"/>
              </a:ext>
            </a:extLst>
          </p:cNvPr>
          <p:cNvSpPr>
            <a:spLocks noGrp="1"/>
          </p:cNvSpPr>
          <p:nvPr>
            <p:ph type="chart" sz="quarter" idx="12"/>
          </p:nvPr>
        </p:nvSpPr>
        <p:spPr>
          <a:xfrm>
            <a:off x="609600" y="1471751"/>
            <a:ext cx="8229599" cy="5138600"/>
          </a:xfrm>
          <a:prstGeom prst="rect">
            <a:avLst/>
          </a:prstGeom>
        </p:spPr>
        <p:txBody>
          <a:bodyPr/>
          <a:lstStyle>
            <a:lvl1pPr>
              <a:defRPr sz="1600"/>
            </a:lvl1pPr>
          </a:lstStyle>
          <a:p>
            <a:endParaRPr lang="en-US" dirty="0"/>
          </a:p>
        </p:txBody>
      </p:sp>
      <p:sp>
        <p:nvSpPr>
          <p:cNvPr id="12" name="Text Placeholder 11">
            <a:extLst>
              <a:ext uri="{FF2B5EF4-FFF2-40B4-BE49-F238E27FC236}">
                <a16:creationId xmlns:a16="http://schemas.microsoft.com/office/drawing/2014/main" id="{60AD5A30-811B-48DA-A5C8-2F9E078D7E65}"/>
              </a:ext>
            </a:extLst>
          </p:cNvPr>
          <p:cNvSpPr>
            <a:spLocks noGrp="1"/>
          </p:cNvSpPr>
          <p:nvPr>
            <p:ph type="body" sz="quarter" idx="13"/>
          </p:nvPr>
        </p:nvSpPr>
        <p:spPr>
          <a:xfrm>
            <a:off x="609599" y="931385"/>
            <a:ext cx="10972800" cy="456138"/>
          </a:xfrm>
          <a:prstGeom prst="rect">
            <a:avLst/>
          </a:prstGeom>
        </p:spPr>
        <p:txBody>
          <a:bodyPr/>
          <a:lstStyle>
            <a:lvl1pPr marL="0" indent="0">
              <a:buNone/>
              <a:defRPr sz="1400">
                <a:latin typeface="Bahnschrift Light Condensed"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9" name="Text Placeholder 3">
            <a:extLst>
              <a:ext uri="{FF2B5EF4-FFF2-40B4-BE49-F238E27FC236}">
                <a16:creationId xmlns:a16="http://schemas.microsoft.com/office/drawing/2014/main" id="{ED7D8E09-3BB6-4D05-8545-9B64FA187F12}"/>
              </a:ext>
            </a:extLst>
          </p:cNvPr>
          <p:cNvSpPr>
            <a:spLocks noGrp="1"/>
          </p:cNvSpPr>
          <p:nvPr>
            <p:ph type="body" sz="quarter" idx="10"/>
          </p:nvPr>
        </p:nvSpPr>
        <p:spPr>
          <a:xfrm>
            <a:off x="8913091" y="1927225"/>
            <a:ext cx="2715491" cy="4683126"/>
          </a:xfrm>
          <a:prstGeom prst="rect">
            <a:avLst/>
          </a:prstGeom>
          <a:noFill/>
        </p:spPr>
        <p:txBody>
          <a:bodyPr vert="horz"/>
          <a:lstStyle>
            <a:lvl1pPr>
              <a:buClr>
                <a:srgbClr val="E61D36"/>
              </a:buClr>
              <a:buSzPct val="100000"/>
              <a:buFont typeface="Arial"/>
              <a:buChar char="•"/>
              <a:defRPr sz="1600" b="0" spc="0">
                <a:solidFill>
                  <a:srgbClr val="535352"/>
                </a:solidFill>
                <a:latin typeface="Calibri"/>
                <a:cs typeface="Calibri"/>
              </a:defRPr>
            </a:lvl1pPr>
            <a:lvl2pPr>
              <a:defRPr sz="1400">
                <a:solidFill>
                  <a:srgbClr val="535352"/>
                </a:solidFill>
                <a:latin typeface="Calibri"/>
                <a:cs typeface="Calibri"/>
              </a:defRPr>
            </a:lvl2pPr>
            <a:lvl3pPr marL="1143000" indent="-228600">
              <a:buSzPct val="83000"/>
              <a:buFont typeface="Courier New"/>
              <a:buChar char="o"/>
              <a:defRPr sz="1200">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0DDF196D-4EC6-47A1-B102-C1390AC2F892}"/>
              </a:ext>
            </a:extLst>
          </p:cNvPr>
          <p:cNvSpPr>
            <a:spLocks noGrp="1"/>
          </p:cNvSpPr>
          <p:nvPr>
            <p:ph type="body" sz="quarter" idx="14"/>
          </p:nvPr>
        </p:nvSpPr>
        <p:spPr>
          <a:xfrm>
            <a:off x="8913091" y="1471613"/>
            <a:ext cx="2715491" cy="455612"/>
          </a:xfrm>
          <a:prstGeom prst="rect">
            <a:avLst/>
          </a:prstGeom>
        </p:spPr>
        <p:txBody>
          <a:bodyPr anchor="b"/>
          <a:lstStyle>
            <a:lvl1pPr marL="0" indent="0">
              <a:buNone/>
              <a:defRPr sz="2400">
                <a:solidFill>
                  <a:srgbClr val="999FAB"/>
                </a:solidFill>
                <a:latin typeface="Bahnschrift Condensed" panose="020B0502040204020203" pitchFamily="34" charset="0"/>
              </a:defRPr>
            </a:lvl1pPr>
          </a:lstStyle>
          <a:p>
            <a:pPr lvl="0"/>
            <a:r>
              <a:rPr lang="en-US" dirty="0"/>
              <a:t>Click to edit</a:t>
            </a:r>
          </a:p>
        </p:txBody>
      </p:sp>
      <p:cxnSp>
        <p:nvCxnSpPr>
          <p:cNvPr id="15" name="Straight Connector 14">
            <a:extLst>
              <a:ext uri="{FF2B5EF4-FFF2-40B4-BE49-F238E27FC236}">
                <a16:creationId xmlns:a16="http://schemas.microsoft.com/office/drawing/2014/main" id="{75516000-E1F3-4796-8552-D172D7D2FBC1}"/>
              </a:ext>
            </a:extLst>
          </p:cNvPr>
          <p:cNvCxnSpPr>
            <a:cxnSpLocks/>
          </p:cNvCxnSpPr>
          <p:nvPr userDrawn="1"/>
        </p:nvCxnSpPr>
        <p:spPr>
          <a:xfrm>
            <a:off x="8860837" y="1471613"/>
            <a:ext cx="0" cy="5138738"/>
          </a:xfrm>
          <a:prstGeom prst="line">
            <a:avLst/>
          </a:prstGeom>
          <a:ln w="38100">
            <a:solidFill>
              <a:srgbClr val="999FAB"/>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1" name="TextBox 10">
            <a:extLst>
              <a:ext uri="{FF2B5EF4-FFF2-40B4-BE49-F238E27FC236}">
                <a16:creationId xmlns:a16="http://schemas.microsoft.com/office/drawing/2014/main" id="{5B478F69-D3D4-4BE6-A1D6-D67E239E5AF2}"/>
              </a:ext>
            </a:extLst>
          </p:cNvPr>
          <p:cNvSpPr txBox="1"/>
          <p:nvPr userDrawn="1"/>
        </p:nvSpPr>
        <p:spPr>
          <a:xfrm>
            <a:off x="5416968" y="6664125"/>
            <a:ext cx="1358064" cy="253916"/>
          </a:xfrm>
          <a:prstGeom prst="rect">
            <a:avLst/>
          </a:prstGeom>
          <a:noFill/>
        </p:spPr>
        <p:txBody>
          <a:bodyPr wrap="none" rtlCol="0">
            <a:spAutoFit/>
          </a:bodyPr>
          <a:lstStyle/>
          <a:p>
            <a:pPr algn="ctr"/>
            <a:r>
              <a:rPr lang="en-US" sz="1050" b="1" dirty="0">
                <a:solidFill>
                  <a:schemeClr val="bg1"/>
                </a:solidFill>
                <a:latin typeface="Univers Condensed" panose="020B0506020202050204" pitchFamily="34" charset="0"/>
              </a:rPr>
              <a:t>Step1 Weekly Update</a:t>
            </a:r>
          </a:p>
        </p:txBody>
      </p:sp>
    </p:spTree>
    <p:extLst>
      <p:ext uri="{BB962C8B-B14F-4D97-AF65-F5344CB8AC3E}">
        <p14:creationId xmlns:p14="http://schemas.microsoft.com/office/powerpoint/2010/main" val="1447852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Title 1"/>
          <p:cNvSpPr>
            <a:spLocks noGrp="1"/>
          </p:cNvSpPr>
          <p:nvPr>
            <p:ph type="title"/>
          </p:nvPr>
        </p:nvSpPr>
        <p:spPr>
          <a:xfrm>
            <a:off x="609599" y="1"/>
            <a:ext cx="10972803" cy="931384"/>
          </a:xfrm>
          <a:prstGeom prst="rect">
            <a:avLst/>
          </a:prstGeom>
        </p:spPr>
        <p:txBody>
          <a:bodyPr vert="horz" anchor="b">
            <a:normAutofit/>
          </a:bodyPr>
          <a:lstStyle>
            <a:lvl1pPr algn="l">
              <a:defRPr sz="3200" b="1">
                <a:solidFill>
                  <a:srgbClr val="595959"/>
                </a:solidFill>
                <a:latin typeface="Univers Condensed" panose="020B0506020202050204" pitchFamily="34" charset="0"/>
              </a:defRPr>
            </a:lvl1pPr>
          </a:lstStyle>
          <a:p>
            <a:r>
              <a:rPr lang="en-US" dirty="0"/>
              <a:t>Click to edit Master title style</a:t>
            </a:r>
          </a:p>
        </p:txBody>
      </p:sp>
      <p:sp>
        <p:nvSpPr>
          <p:cNvPr id="6" name="Rectangle 5">
            <a:extLst>
              <a:ext uri="{FF2B5EF4-FFF2-40B4-BE49-F238E27FC236}">
                <a16:creationId xmlns:a16="http://schemas.microsoft.com/office/drawing/2014/main" id="{0C37D9B7-81A1-46CC-84E0-21AFC46B9307}"/>
              </a:ext>
            </a:extLst>
          </p:cNvPr>
          <p:cNvSpPr/>
          <p:nvPr userDrawn="1"/>
        </p:nvSpPr>
        <p:spPr>
          <a:xfrm>
            <a:off x="0" y="6683759"/>
            <a:ext cx="12192000" cy="228600"/>
          </a:xfrm>
          <a:prstGeom prst="rect">
            <a:avLst/>
          </a:prstGeom>
          <a:solidFill>
            <a:srgbClr val="2EC3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cxnSp>
        <p:nvCxnSpPr>
          <p:cNvPr id="3" name="Straight Connector 2">
            <a:extLst>
              <a:ext uri="{FF2B5EF4-FFF2-40B4-BE49-F238E27FC236}">
                <a16:creationId xmlns:a16="http://schemas.microsoft.com/office/drawing/2014/main" id="{5DE4AFF8-8793-4289-A366-5156BE361FE3}"/>
              </a:ext>
            </a:extLst>
          </p:cNvPr>
          <p:cNvCxnSpPr/>
          <p:nvPr userDrawn="1"/>
        </p:nvCxnSpPr>
        <p:spPr>
          <a:xfrm>
            <a:off x="609599" y="1355618"/>
            <a:ext cx="2643263" cy="0"/>
          </a:xfrm>
          <a:prstGeom prst="line">
            <a:avLst/>
          </a:prstGeom>
          <a:ln w="28575" cap="flat" cmpd="sng" algn="ctr">
            <a:solidFill>
              <a:srgbClr val="E61D3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60AD5A30-811B-48DA-A5C8-2F9E078D7E65}"/>
              </a:ext>
            </a:extLst>
          </p:cNvPr>
          <p:cNvSpPr>
            <a:spLocks noGrp="1"/>
          </p:cNvSpPr>
          <p:nvPr>
            <p:ph type="body" sz="quarter" idx="13"/>
          </p:nvPr>
        </p:nvSpPr>
        <p:spPr>
          <a:xfrm>
            <a:off x="609599" y="931385"/>
            <a:ext cx="10972800" cy="456138"/>
          </a:xfrm>
          <a:prstGeom prst="rect">
            <a:avLst/>
          </a:prstGeom>
        </p:spPr>
        <p:txBody>
          <a:bodyPr/>
          <a:lstStyle>
            <a:lvl1pPr marL="0" indent="0">
              <a:buNone/>
              <a:defRPr sz="1400">
                <a:latin typeface="Abadi Extra Light" panose="020B02040201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Picture Placeholder 6">
            <a:extLst>
              <a:ext uri="{FF2B5EF4-FFF2-40B4-BE49-F238E27FC236}">
                <a16:creationId xmlns:a16="http://schemas.microsoft.com/office/drawing/2014/main" id="{50D9D0F6-37F2-4DEE-8F0D-DCB2CCF9DC73}"/>
              </a:ext>
            </a:extLst>
          </p:cNvPr>
          <p:cNvSpPr>
            <a:spLocks noGrp="1"/>
          </p:cNvSpPr>
          <p:nvPr>
            <p:ph type="pic" sz="quarter" idx="15" hasCustomPrompt="1"/>
          </p:nvPr>
        </p:nvSpPr>
        <p:spPr>
          <a:xfrm>
            <a:off x="609599" y="1531938"/>
            <a:ext cx="2423160" cy="2423160"/>
          </a:xfrm>
          <a:prstGeom prst="rect">
            <a:avLst/>
          </a:prstGeom>
        </p:spPr>
        <p:txBody>
          <a:bodyPr/>
          <a:lstStyle>
            <a:lvl1pPr>
              <a:defRPr sz="2400"/>
            </a:lvl1pPr>
          </a:lstStyle>
          <a:p>
            <a:r>
              <a:rPr lang="en-US" dirty="0"/>
              <a:t>Appointment location</a:t>
            </a:r>
          </a:p>
        </p:txBody>
      </p:sp>
      <p:sp>
        <p:nvSpPr>
          <p:cNvPr id="13" name="Picture Placeholder 6">
            <a:extLst>
              <a:ext uri="{FF2B5EF4-FFF2-40B4-BE49-F238E27FC236}">
                <a16:creationId xmlns:a16="http://schemas.microsoft.com/office/drawing/2014/main" id="{C122775C-1EBF-4DEA-8172-D2433B2F3315}"/>
              </a:ext>
            </a:extLst>
          </p:cNvPr>
          <p:cNvSpPr>
            <a:spLocks noGrp="1"/>
          </p:cNvSpPr>
          <p:nvPr>
            <p:ph type="pic" sz="quarter" idx="16" hasCustomPrompt="1"/>
          </p:nvPr>
        </p:nvSpPr>
        <p:spPr>
          <a:xfrm>
            <a:off x="4604913" y="1544514"/>
            <a:ext cx="2423160" cy="2423160"/>
          </a:xfrm>
          <a:prstGeom prst="rect">
            <a:avLst/>
          </a:prstGeom>
        </p:spPr>
        <p:txBody>
          <a:bodyPr/>
          <a:lstStyle>
            <a:lvl1pPr>
              <a:defRPr sz="2400"/>
            </a:lvl1pPr>
          </a:lstStyle>
          <a:p>
            <a:r>
              <a:rPr lang="en-US" dirty="0"/>
              <a:t>Reason for missed appointment</a:t>
            </a:r>
          </a:p>
        </p:txBody>
      </p:sp>
      <p:sp>
        <p:nvSpPr>
          <p:cNvPr id="14" name="Picture Placeholder 6">
            <a:extLst>
              <a:ext uri="{FF2B5EF4-FFF2-40B4-BE49-F238E27FC236}">
                <a16:creationId xmlns:a16="http://schemas.microsoft.com/office/drawing/2014/main" id="{2FAE44C0-D4E5-4A89-82E2-2603F16C4432}"/>
              </a:ext>
            </a:extLst>
          </p:cNvPr>
          <p:cNvSpPr>
            <a:spLocks noGrp="1"/>
          </p:cNvSpPr>
          <p:nvPr>
            <p:ph type="pic" sz="quarter" idx="17" hasCustomPrompt="1"/>
          </p:nvPr>
        </p:nvSpPr>
        <p:spPr>
          <a:xfrm>
            <a:off x="609599" y="4099513"/>
            <a:ext cx="2423160" cy="2423160"/>
          </a:xfrm>
          <a:prstGeom prst="rect">
            <a:avLst/>
          </a:prstGeom>
        </p:spPr>
        <p:txBody>
          <a:bodyPr/>
          <a:lstStyle>
            <a:lvl1pPr>
              <a:defRPr sz="2400"/>
            </a:lvl1pPr>
          </a:lstStyle>
          <a:p>
            <a:r>
              <a:rPr lang="en-US" dirty="0"/>
              <a:t>Promoter factors</a:t>
            </a:r>
          </a:p>
        </p:txBody>
      </p:sp>
      <p:sp>
        <p:nvSpPr>
          <p:cNvPr id="16" name="Picture Placeholder 6">
            <a:extLst>
              <a:ext uri="{FF2B5EF4-FFF2-40B4-BE49-F238E27FC236}">
                <a16:creationId xmlns:a16="http://schemas.microsoft.com/office/drawing/2014/main" id="{8F03140D-3A0D-4A18-A3DC-622215F5679B}"/>
              </a:ext>
            </a:extLst>
          </p:cNvPr>
          <p:cNvSpPr>
            <a:spLocks noGrp="1"/>
          </p:cNvSpPr>
          <p:nvPr>
            <p:ph type="pic" sz="quarter" idx="18" hasCustomPrompt="1"/>
          </p:nvPr>
        </p:nvSpPr>
        <p:spPr>
          <a:xfrm>
            <a:off x="4604913" y="4103607"/>
            <a:ext cx="2423160" cy="2423160"/>
          </a:xfrm>
          <a:prstGeom prst="rect">
            <a:avLst/>
          </a:prstGeom>
        </p:spPr>
        <p:txBody>
          <a:bodyPr/>
          <a:lstStyle>
            <a:lvl1pPr>
              <a:defRPr sz="2400"/>
            </a:lvl1pPr>
          </a:lstStyle>
          <a:p>
            <a:r>
              <a:rPr lang="en-US" dirty="0"/>
              <a:t>Detractor factors</a:t>
            </a:r>
          </a:p>
        </p:txBody>
      </p:sp>
      <p:sp>
        <p:nvSpPr>
          <p:cNvPr id="17" name="TextBox 16">
            <a:extLst>
              <a:ext uri="{FF2B5EF4-FFF2-40B4-BE49-F238E27FC236}">
                <a16:creationId xmlns:a16="http://schemas.microsoft.com/office/drawing/2014/main" id="{30533B57-21E6-42D9-8101-7BAB3893B192}"/>
              </a:ext>
            </a:extLst>
          </p:cNvPr>
          <p:cNvSpPr txBox="1"/>
          <p:nvPr userDrawn="1"/>
        </p:nvSpPr>
        <p:spPr>
          <a:xfrm>
            <a:off x="5416968" y="6664125"/>
            <a:ext cx="1358064" cy="253916"/>
          </a:xfrm>
          <a:prstGeom prst="rect">
            <a:avLst/>
          </a:prstGeom>
          <a:noFill/>
        </p:spPr>
        <p:txBody>
          <a:bodyPr wrap="none" rtlCol="0">
            <a:spAutoFit/>
          </a:bodyPr>
          <a:lstStyle/>
          <a:p>
            <a:pPr algn="ctr"/>
            <a:r>
              <a:rPr lang="en-US" sz="1050" b="1" dirty="0">
                <a:solidFill>
                  <a:schemeClr val="bg1"/>
                </a:solidFill>
                <a:latin typeface="Univers Condensed" panose="020B0506020202050204" pitchFamily="34" charset="0"/>
              </a:rPr>
              <a:t>Step1 Weekly Update</a:t>
            </a:r>
          </a:p>
        </p:txBody>
      </p:sp>
      <p:sp>
        <p:nvSpPr>
          <p:cNvPr id="18" name="Text Placeholder 4">
            <a:extLst>
              <a:ext uri="{FF2B5EF4-FFF2-40B4-BE49-F238E27FC236}">
                <a16:creationId xmlns:a16="http://schemas.microsoft.com/office/drawing/2014/main" id="{2D16192B-828C-417F-BEC3-9FF45381DA0F}"/>
              </a:ext>
            </a:extLst>
          </p:cNvPr>
          <p:cNvSpPr>
            <a:spLocks noGrp="1"/>
          </p:cNvSpPr>
          <p:nvPr>
            <p:ph type="body" sz="quarter" idx="19"/>
          </p:nvPr>
        </p:nvSpPr>
        <p:spPr>
          <a:xfrm>
            <a:off x="8886653" y="1546856"/>
            <a:ext cx="3052919" cy="5063490"/>
          </a:xfrm>
          <a:prstGeom prst="rect">
            <a:avLst/>
          </a:prstGeom>
          <a:solidFill>
            <a:schemeClr val="bg1">
              <a:lumMod val="75000"/>
              <a:alpha val="30196"/>
            </a:schemeClr>
          </a:solidFill>
        </p:spPr>
        <p:txBody>
          <a:bodyPr/>
          <a:lstStyle>
            <a:lvl1pPr marL="171450" indent="-171450" algn="l">
              <a:buClr>
                <a:srgbClr val="E61D36"/>
              </a:buClr>
              <a:buFont typeface="Arial" panose="020B0604020202020204" pitchFamily="34" charset="0"/>
              <a:buChar char="•"/>
              <a:defRPr sz="1600">
                <a:latin typeface="Univers Condensed" panose="020B0506020202050204" pitchFamily="34" charset="0"/>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 Master text styles</a:t>
            </a:r>
          </a:p>
        </p:txBody>
      </p:sp>
      <p:cxnSp>
        <p:nvCxnSpPr>
          <p:cNvPr id="19" name="Straight Connector 18">
            <a:extLst>
              <a:ext uri="{FF2B5EF4-FFF2-40B4-BE49-F238E27FC236}">
                <a16:creationId xmlns:a16="http://schemas.microsoft.com/office/drawing/2014/main" id="{626784A5-911E-4BDF-9133-A9E7BBF7D519}"/>
              </a:ext>
            </a:extLst>
          </p:cNvPr>
          <p:cNvCxnSpPr>
            <a:cxnSpLocks/>
          </p:cNvCxnSpPr>
          <p:nvPr userDrawn="1"/>
        </p:nvCxnSpPr>
        <p:spPr>
          <a:xfrm>
            <a:off x="8864753" y="1535655"/>
            <a:ext cx="2418076" cy="0"/>
          </a:xfrm>
          <a:prstGeom prst="line">
            <a:avLst/>
          </a:prstGeom>
          <a:ln w="28575" cap="flat" cmpd="sng" algn="ctr">
            <a:solidFill>
              <a:srgbClr val="E61D3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E735053B-779D-4451-A4BA-B33531955B42}"/>
              </a:ext>
            </a:extLst>
          </p:cNvPr>
          <p:cNvSpPr>
            <a:spLocks noGrp="1"/>
          </p:cNvSpPr>
          <p:nvPr>
            <p:ph type="body" sz="quarter" idx="20"/>
          </p:nvPr>
        </p:nvSpPr>
        <p:spPr>
          <a:xfrm>
            <a:off x="3032759" y="2758486"/>
            <a:ext cx="1418781" cy="1196611"/>
          </a:xfrm>
          <a:prstGeom prst="rect">
            <a:avLst/>
          </a:prstGeom>
        </p:spPr>
        <p:txBody>
          <a:bodyPr/>
          <a:lstStyle>
            <a:lvl1pPr marL="0" indent="0">
              <a:buNone/>
              <a:defRPr sz="1800">
                <a:latin typeface="Univers Condensed" panose="020B0506020202050204" pitchFamily="34" charset="0"/>
              </a:defRPr>
            </a:lvl1pPr>
            <a:lvl2pPr>
              <a:defRPr sz="1600">
                <a:latin typeface="Univers Condensed" panose="020B0506020202050204" pitchFamily="34" charset="0"/>
              </a:defRPr>
            </a:lvl2pPr>
            <a:lvl3pPr>
              <a:defRPr sz="1400">
                <a:latin typeface="Univers Condensed" panose="020B0506020202050204" pitchFamily="34" charset="0"/>
              </a:defRPr>
            </a:lvl3pPr>
            <a:lvl4pPr>
              <a:defRPr sz="1200">
                <a:latin typeface="Univers Condensed" panose="020B0506020202050204" pitchFamily="34" charset="0"/>
              </a:defRPr>
            </a:lvl4pPr>
            <a:lvl5pPr>
              <a:defRPr sz="1200">
                <a:latin typeface="Univers Condensed" panose="020B0506020202050204" pitchFamily="34" charset="0"/>
              </a:defRPr>
            </a:lvl5pPr>
          </a:lstStyle>
          <a:p>
            <a:pPr lvl="0"/>
            <a:r>
              <a:rPr lang="en-US" dirty="0"/>
              <a:t>Click to edit Master text styles</a:t>
            </a:r>
          </a:p>
        </p:txBody>
      </p:sp>
      <p:cxnSp>
        <p:nvCxnSpPr>
          <p:cNvPr id="15" name="Straight Connector 14">
            <a:extLst>
              <a:ext uri="{FF2B5EF4-FFF2-40B4-BE49-F238E27FC236}">
                <a16:creationId xmlns:a16="http://schemas.microsoft.com/office/drawing/2014/main" id="{15E35BD2-1E10-4666-9B44-87EC9DC5965D}"/>
              </a:ext>
            </a:extLst>
          </p:cNvPr>
          <p:cNvCxnSpPr/>
          <p:nvPr userDrawn="1"/>
        </p:nvCxnSpPr>
        <p:spPr>
          <a:xfrm>
            <a:off x="3032759" y="2758486"/>
            <a:ext cx="914400" cy="0"/>
          </a:xfrm>
          <a:prstGeom prst="line">
            <a:avLst/>
          </a:prstGeom>
          <a:ln w="12700" cap="flat" cmpd="sng" algn="ctr">
            <a:solidFill>
              <a:srgbClr val="2EC3B5"/>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 Placeholder 4">
            <a:extLst>
              <a:ext uri="{FF2B5EF4-FFF2-40B4-BE49-F238E27FC236}">
                <a16:creationId xmlns:a16="http://schemas.microsoft.com/office/drawing/2014/main" id="{B4B3E708-4BB6-4AC2-8D2C-33DA64F5110B}"/>
              </a:ext>
            </a:extLst>
          </p:cNvPr>
          <p:cNvSpPr>
            <a:spLocks noGrp="1"/>
          </p:cNvSpPr>
          <p:nvPr>
            <p:ph type="body" sz="quarter" idx="21"/>
          </p:nvPr>
        </p:nvSpPr>
        <p:spPr>
          <a:xfrm>
            <a:off x="7046072" y="2774486"/>
            <a:ext cx="1418781" cy="1196611"/>
          </a:xfrm>
          <a:prstGeom prst="rect">
            <a:avLst/>
          </a:prstGeom>
        </p:spPr>
        <p:txBody>
          <a:bodyPr/>
          <a:lstStyle>
            <a:lvl1pPr marL="0" indent="0">
              <a:buNone/>
              <a:defRPr sz="1800">
                <a:latin typeface="Univers Condensed" panose="020B0506020202050204" pitchFamily="34" charset="0"/>
              </a:defRPr>
            </a:lvl1pPr>
            <a:lvl2pPr>
              <a:defRPr sz="1600">
                <a:latin typeface="Univers Condensed" panose="020B0506020202050204" pitchFamily="34" charset="0"/>
              </a:defRPr>
            </a:lvl2pPr>
            <a:lvl3pPr>
              <a:defRPr sz="1400">
                <a:latin typeface="Univers Condensed" panose="020B0506020202050204" pitchFamily="34" charset="0"/>
              </a:defRPr>
            </a:lvl3pPr>
            <a:lvl4pPr>
              <a:defRPr sz="1200">
                <a:latin typeface="Univers Condensed" panose="020B0506020202050204" pitchFamily="34" charset="0"/>
              </a:defRPr>
            </a:lvl4pPr>
            <a:lvl5pPr>
              <a:defRPr sz="1200">
                <a:latin typeface="Univers Condensed" panose="020B0506020202050204" pitchFamily="34" charset="0"/>
              </a:defRPr>
            </a:lvl5pPr>
          </a:lstStyle>
          <a:p>
            <a:pPr lvl="0"/>
            <a:r>
              <a:rPr lang="en-US" dirty="0"/>
              <a:t>Click to edit Master text styles</a:t>
            </a:r>
          </a:p>
        </p:txBody>
      </p:sp>
      <p:cxnSp>
        <p:nvCxnSpPr>
          <p:cNvPr id="23" name="Straight Connector 22">
            <a:extLst>
              <a:ext uri="{FF2B5EF4-FFF2-40B4-BE49-F238E27FC236}">
                <a16:creationId xmlns:a16="http://schemas.microsoft.com/office/drawing/2014/main" id="{B96CBEF3-85A9-465F-A403-173DBD1D2EE5}"/>
              </a:ext>
            </a:extLst>
          </p:cNvPr>
          <p:cNvCxnSpPr/>
          <p:nvPr userDrawn="1"/>
        </p:nvCxnSpPr>
        <p:spPr>
          <a:xfrm>
            <a:off x="7046072" y="2774486"/>
            <a:ext cx="914400" cy="0"/>
          </a:xfrm>
          <a:prstGeom prst="line">
            <a:avLst/>
          </a:prstGeom>
          <a:ln w="12700" cap="flat" cmpd="sng" algn="ctr">
            <a:solidFill>
              <a:srgbClr val="2EC3B5"/>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ext Placeholder 4">
            <a:extLst>
              <a:ext uri="{FF2B5EF4-FFF2-40B4-BE49-F238E27FC236}">
                <a16:creationId xmlns:a16="http://schemas.microsoft.com/office/drawing/2014/main" id="{199616DD-548D-42A3-B21C-ED617871779D}"/>
              </a:ext>
            </a:extLst>
          </p:cNvPr>
          <p:cNvSpPr>
            <a:spLocks noGrp="1"/>
          </p:cNvSpPr>
          <p:nvPr>
            <p:ph type="body" sz="quarter" idx="22"/>
          </p:nvPr>
        </p:nvSpPr>
        <p:spPr>
          <a:xfrm>
            <a:off x="3045283" y="5328309"/>
            <a:ext cx="1418781" cy="1196611"/>
          </a:xfrm>
          <a:prstGeom prst="rect">
            <a:avLst/>
          </a:prstGeom>
        </p:spPr>
        <p:txBody>
          <a:bodyPr/>
          <a:lstStyle>
            <a:lvl1pPr marL="0" indent="0">
              <a:buNone/>
              <a:defRPr sz="1800">
                <a:latin typeface="Univers Condensed" panose="020B0506020202050204" pitchFamily="34" charset="0"/>
              </a:defRPr>
            </a:lvl1pPr>
            <a:lvl2pPr>
              <a:defRPr sz="1600">
                <a:latin typeface="Univers Condensed" panose="020B0506020202050204" pitchFamily="34" charset="0"/>
              </a:defRPr>
            </a:lvl2pPr>
            <a:lvl3pPr>
              <a:defRPr sz="1400">
                <a:latin typeface="Univers Condensed" panose="020B0506020202050204" pitchFamily="34" charset="0"/>
              </a:defRPr>
            </a:lvl3pPr>
            <a:lvl4pPr>
              <a:defRPr sz="1200">
                <a:latin typeface="Univers Condensed" panose="020B0506020202050204" pitchFamily="34" charset="0"/>
              </a:defRPr>
            </a:lvl4pPr>
            <a:lvl5pPr>
              <a:defRPr sz="1200">
                <a:latin typeface="Univers Condensed" panose="020B0506020202050204" pitchFamily="34" charset="0"/>
              </a:defRPr>
            </a:lvl5pPr>
          </a:lstStyle>
          <a:p>
            <a:pPr lvl="0"/>
            <a:r>
              <a:rPr lang="en-US" dirty="0"/>
              <a:t>Click to edit Master text styles</a:t>
            </a:r>
          </a:p>
        </p:txBody>
      </p:sp>
      <p:cxnSp>
        <p:nvCxnSpPr>
          <p:cNvPr id="25" name="Straight Connector 24">
            <a:extLst>
              <a:ext uri="{FF2B5EF4-FFF2-40B4-BE49-F238E27FC236}">
                <a16:creationId xmlns:a16="http://schemas.microsoft.com/office/drawing/2014/main" id="{9301C698-2249-45C8-AE77-706B8AE44A0E}"/>
              </a:ext>
            </a:extLst>
          </p:cNvPr>
          <p:cNvCxnSpPr/>
          <p:nvPr userDrawn="1"/>
        </p:nvCxnSpPr>
        <p:spPr>
          <a:xfrm>
            <a:off x="3045283" y="5328309"/>
            <a:ext cx="914400" cy="0"/>
          </a:xfrm>
          <a:prstGeom prst="line">
            <a:avLst/>
          </a:prstGeom>
          <a:ln w="12700" cap="flat" cmpd="sng" algn="ctr">
            <a:solidFill>
              <a:srgbClr val="2EC3B5"/>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 Placeholder 4">
            <a:extLst>
              <a:ext uri="{FF2B5EF4-FFF2-40B4-BE49-F238E27FC236}">
                <a16:creationId xmlns:a16="http://schemas.microsoft.com/office/drawing/2014/main" id="{54844A73-ABAB-4562-8596-9A9426EA2515}"/>
              </a:ext>
            </a:extLst>
          </p:cNvPr>
          <p:cNvSpPr>
            <a:spLocks noGrp="1"/>
          </p:cNvSpPr>
          <p:nvPr>
            <p:ph type="body" sz="quarter" idx="23"/>
          </p:nvPr>
        </p:nvSpPr>
        <p:spPr>
          <a:xfrm>
            <a:off x="7028073" y="5321247"/>
            <a:ext cx="1418781" cy="1196611"/>
          </a:xfrm>
          <a:prstGeom prst="rect">
            <a:avLst/>
          </a:prstGeom>
        </p:spPr>
        <p:txBody>
          <a:bodyPr/>
          <a:lstStyle>
            <a:lvl1pPr marL="0" indent="0">
              <a:buNone/>
              <a:defRPr sz="1800">
                <a:latin typeface="Univers Condensed" panose="020B0506020202050204" pitchFamily="34" charset="0"/>
              </a:defRPr>
            </a:lvl1pPr>
            <a:lvl2pPr>
              <a:defRPr sz="1600">
                <a:latin typeface="Univers Condensed" panose="020B0506020202050204" pitchFamily="34" charset="0"/>
              </a:defRPr>
            </a:lvl2pPr>
            <a:lvl3pPr>
              <a:defRPr sz="1400">
                <a:latin typeface="Univers Condensed" panose="020B0506020202050204" pitchFamily="34" charset="0"/>
              </a:defRPr>
            </a:lvl3pPr>
            <a:lvl4pPr>
              <a:defRPr sz="1200">
                <a:latin typeface="Univers Condensed" panose="020B0506020202050204" pitchFamily="34" charset="0"/>
              </a:defRPr>
            </a:lvl4pPr>
            <a:lvl5pPr>
              <a:defRPr sz="1200">
                <a:latin typeface="Univers Condensed" panose="020B0506020202050204" pitchFamily="34" charset="0"/>
              </a:defRPr>
            </a:lvl5pPr>
          </a:lstStyle>
          <a:p>
            <a:pPr lvl="0"/>
            <a:r>
              <a:rPr lang="en-US" dirty="0"/>
              <a:t>Click to edit Master text styles</a:t>
            </a:r>
          </a:p>
        </p:txBody>
      </p:sp>
      <p:cxnSp>
        <p:nvCxnSpPr>
          <p:cNvPr id="27" name="Straight Connector 26">
            <a:extLst>
              <a:ext uri="{FF2B5EF4-FFF2-40B4-BE49-F238E27FC236}">
                <a16:creationId xmlns:a16="http://schemas.microsoft.com/office/drawing/2014/main" id="{E452C269-7510-474A-B444-E31632042C85}"/>
              </a:ext>
            </a:extLst>
          </p:cNvPr>
          <p:cNvCxnSpPr/>
          <p:nvPr userDrawn="1"/>
        </p:nvCxnSpPr>
        <p:spPr>
          <a:xfrm>
            <a:off x="7028073" y="5321247"/>
            <a:ext cx="914400" cy="0"/>
          </a:xfrm>
          <a:prstGeom prst="line">
            <a:avLst/>
          </a:prstGeom>
          <a:ln w="12700" cap="flat" cmpd="sng" algn="ctr">
            <a:solidFill>
              <a:srgbClr val="2EC3B5"/>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96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4" name="Title 1"/>
          <p:cNvSpPr>
            <a:spLocks noGrp="1"/>
          </p:cNvSpPr>
          <p:nvPr>
            <p:ph type="title"/>
          </p:nvPr>
        </p:nvSpPr>
        <p:spPr>
          <a:xfrm>
            <a:off x="609599" y="1"/>
            <a:ext cx="10972803" cy="931384"/>
          </a:xfrm>
          <a:prstGeom prst="rect">
            <a:avLst/>
          </a:prstGeom>
        </p:spPr>
        <p:txBody>
          <a:bodyPr vert="horz" anchor="b">
            <a:normAutofit/>
          </a:bodyPr>
          <a:lstStyle>
            <a:lvl1pPr algn="l">
              <a:defRPr sz="3200" b="1">
                <a:solidFill>
                  <a:srgbClr val="595959"/>
                </a:solidFill>
                <a:latin typeface="Univers Condensed" panose="020B0506020202050204" pitchFamily="34" charset="0"/>
              </a:defRPr>
            </a:lvl1pPr>
          </a:lstStyle>
          <a:p>
            <a:r>
              <a:rPr lang="en-US" dirty="0"/>
              <a:t>Click to edit Master title style</a:t>
            </a:r>
          </a:p>
        </p:txBody>
      </p:sp>
      <p:sp>
        <p:nvSpPr>
          <p:cNvPr id="6" name="Rectangle 5">
            <a:extLst>
              <a:ext uri="{FF2B5EF4-FFF2-40B4-BE49-F238E27FC236}">
                <a16:creationId xmlns:a16="http://schemas.microsoft.com/office/drawing/2014/main" id="{0C37D9B7-81A1-46CC-84E0-21AFC46B9307}"/>
              </a:ext>
            </a:extLst>
          </p:cNvPr>
          <p:cNvSpPr/>
          <p:nvPr userDrawn="1"/>
        </p:nvSpPr>
        <p:spPr>
          <a:xfrm>
            <a:off x="0" y="6683759"/>
            <a:ext cx="12192000" cy="228600"/>
          </a:xfrm>
          <a:prstGeom prst="rect">
            <a:avLst/>
          </a:prstGeom>
          <a:solidFill>
            <a:srgbClr val="2EC3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cxnSp>
        <p:nvCxnSpPr>
          <p:cNvPr id="3" name="Straight Connector 2">
            <a:extLst>
              <a:ext uri="{FF2B5EF4-FFF2-40B4-BE49-F238E27FC236}">
                <a16:creationId xmlns:a16="http://schemas.microsoft.com/office/drawing/2014/main" id="{5DE4AFF8-8793-4289-A366-5156BE361FE3}"/>
              </a:ext>
            </a:extLst>
          </p:cNvPr>
          <p:cNvCxnSpPr/>
          <p:nvPr userDrawn="1"/>
        </p:nvCxnSpPr>
        <p:spPr>
          <a:xfrm>
            <a:off x="609599" y="1355618"/>
            <a:ext cx="2643263" cy="0"/>
          </a:xfrm>
          <a:prstGeom prst="line">
            <a:avLst/>
          </a:prstGeom>
          <a:ln w="28575" cap="flat" cmpd="sng" algn="ctr">
            <a:solidFill>
              <a:srgbClr val="E61D3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60AD5A30-811B-48DA-A5C8-2F9E078D7E65}"/>
              </a:ext>
            </a:extLst>
          </p:cNvPr>
          <p:cNvSpPr>
            <a:spLocks noGrp="1"/>
          </p:cNvSpPr>
          <p:nvPr>
            <p:ph type="body" sz="quarter" idx="13"/>
          </p:nvPr>
        </p:nvSpPr>
        <p:spPr>
          <a:xfrm>
            <a:off x="609599" y="931385"/>
            <a:ext cx="10972800" cy="456138"/>
          </a:xfrm>
          <a:prstGeom prst="rect">
            <a:avLst/>
          </a:prstGeom>
        </p:spPr>
        <p:txBody>
          <a:bodyPr/>
          <a:lstStyle>
            <a:lvl1pPr marL="0" indent="0">
              <a:buNone/>
              <a:defRPr sz="1400">
                <a:latin typeface="Abadi Extra Light" panose="020B02040201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7" name="TextBox 16">
            <a:extLst>
              <a:ext uri="{FF2B5EF4-FFF2-40B4-BE49-F238E27FC236}">
                <a16:creationId xmlns:a16="http://schemas.microsoft.com/office/drawing/2014/main" id="{30533B57-21E6-42D9-8101-7BAB3893B192}"/>
              </a:ext>
            </a:extLst>
          </p:cNvPr>
          <p:cNvSpPr txBox="1"/>
          <p:nvPr userDrawn="1"/>
        </p:nvSpPr>
        <p:spPr>
          <a:xfrm>
            <a:off x="5416968" y="6664125"/>
            <a:ext cx="1358064" cy="253916"/>
          </a:xfrm>
          <a:prstGeom prst="rect">
            <a:avLst/>
          </a:prstGeom>
          <a:noFill/>
        </p:spPr>
        <p:txBody>
          <a:bodyPr wrap="none" rtlCol="0">
            <a:spAutoFit/>
          </a:bodyPr>
          <a:lstStyle/>
          <a:p>
            <a:pPr algn="ctr"/>
            <a:r>
              <a:rPr lang="en-US" sz="1050" b="1" dirty="0">
                <a:solidFill>
                  <a:schemeClr val="bg1"/>
                </a:solidFill>
                <a:latin typeface="Univers Condensed" panose="020B0506020202050204" pitchFamily="34" charset="0"/>
              </a:rPr>
              <a:t>Step1 Weekly Update</a:t>
            </a:r>
          </a:p>
        </p:txBody>
      </p:sp>
      <p:sp>
        <p:nvSpPr>
          <p:cNvPr id="18" name="Text Placeholder 4">
            <a:extLst>
              <a:ext uri="{FF2B5EF4-FFF2-40B4-BE49-F238E27FC236}">
                <a16:creationId xmlns:a16="http://schemas.microsoft.com/office/drawing/2014/main" id="{2D16192B-828C-417F-BEC3-9FF45381DA0F}"/>
              </a:ext>
            </a:extLst>
          </p:cNvPr>
          <p:cNvSpPr>
            <a:spLocks noGrp="1"/>
          </p:cNvSpPr>
          <p:nvPr>
            <p:ph type="body" sz="quarter" idx="19"/>
          </p:nvPr>
        </p:nvSpPr>
        <p:spPr>
          <a:xfrm>
            <a:off x="8886653" y="1546856"/>
            <a:ext cx="3052919" cy="5063490"/>
          </a:xfrm>
          <a:prstGeom prst="rect">
            <a:avLst/>
          </a:prstGeom>
          <a:solidFill>
            <a:schemeClr val="bg1">
              <a:lumMod val="75000"/>
              <a:alpha val="30196"/>
            </a:schemeClr>
          </a:solidFill>
        </p:spPr>
        <p:txBody>
          <a:bodyPr/>
          <a:lstStyle>
            <a:lvl1pPr marL="171450" indent="-171450" algn="l">
              <a:buClr>
                <a:srgbClr val="E61D36"/>
              </a:buClr>
              <a:buFont typeface="Arial" panose="020B0604020202020204" pitchFamily="34" charset="0"/>
              <a:buChar char="•"/>
              <a:defRPr sz="1600">
                <a:latin typeface="Univers Condensed" panose="020B0506020202050204" pitchFamily="34" charset="0"/>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 Master text styles</a:t>
            </a:r>
          </a:p>
        </p:txBody>
      </p:sp>
      <p:cxnSp>
        <p:nvCxnSpPr>
          <p:cNvPr id="19" name="Straight Connector 18">
            <a:extLst>
              <a:ext uri="{FF2B5EF4-FFF2-40B4-BE49-F238E27FC236}">
                <a16:creationId xmlns:a16="http://schemas.microsoft.com/office/drawing/2014/main" id="{626784A5-911E-4BDF-9133-A9E7BBF7D519}"/>
              </a:ext>
            </a:extLst>
          </p:cNvPr>
          <p:cNvCxnSpPr>
            <a:cxnSpLocks/>
          </p:cNvCxnSpPr>
          <p:nvPr userDrawn="1"/>
        </p:nvCxnSpPr>
        <p:spPr>
          <a:xfrm>
            <a:off x="8864753" y="1535655"/>
            <a:ext cx="2418076" cy="0"/>
          </a:xfrm>
          <a:prstGeom prst="line">
            <a:avLst/>
          </a:prstGeom>
          <a:ln w="28575" cap="flat" cmpd="sng" algn="ctr">
            <a:solidFill>
              <a:srgbClr val="E61D3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E735053B-779D-4451-A4BA-B33531955B42}"/>
              </a:ext>
            </a:extLst>
          </p:cNvPr>
          <p:cNvSpPr>
            <a:spLocks noGrp="1"/>
          </p:cNvSpPr>
          <p:nvPr>
            <p:ph type="body" sz="quarter" idx="20"/>
          </p:nvPr>
        </p:nvSpPr>
        <p:spPr>
          <a:xfrm>
            <a:off x="3032759" y="2758486"/>
            <a:ext cx="1418781" cy="1196611"/>
          </a:xfrm>
          <a:prstGeom prst="rect">
            <a:avLst/>
          </a:prstGeom>
        </p:spPr>
        <p:txBody>
          <a:bodyPr/>
          <a:lstStyle>
            <a:lvl1pPr marL="0" indent="0">
              <a:buNone/>
              <a:defRPr sz="1800">
                <a:latin typeface="Univers Condensed" panose="020B0506020202050204" pitchFamily="34" charset="0"/>
              </a:defRPr>
            </a:lvl1pPr>
            <a:lvl2pPr>
              <a:defRPr sz="1600">
                <a:latin typeface="Univers Condensed" panose="020B0506020202050204" pitchFamily="34" charset="0"/>
              </a:defRPr>
            </a:lvl2pPr>
            <a:lvl3pPr>
              <a:defRPr sz="1400">
                <a:latin typeface="Univers Condensed" panose="020B0506020202050204" pitchFamily="34" charset="0"/>
              </a:defRPr>
            </a:lvl3pPr>
            <a:lvl4pPr>
              <a:defRPr sz="1200">
                <a:latin typeface="Univers Condensed" panose="020B0506020202050204" pitchFamily="34" charset="0"/>
              </a:defRPr>
            </a:lvl4pPr>
            <a:lvl5pPr>
              <a:defRPr sz="1200">
                <a:latin typeface="Univers Condensed" panose="020B0506020202050204" pitchFamily="34" charset="0"/>
              </a:defRPr>
            </a:lvl5pPr>
          </a:lstStyle>
          <a:p>
            <a:pPr lvl="0"/>
            <a:r>
              <a:rPr lang="en-US" dirty="0"/>
              <a:t>Click to edit Master text styles</a:t>
            </a:r>
          </a:p>
        </p:txBody>
      </p:sp>
      <p:cxnSp>
        <p:nvCxnSpPr>
          <p:cNvPr id="15" name="Straight Connector 14">
            <a:extLst>
              <a:ext uri="{FF2B5EF4-FFF2-40B4-BE49-F238E27FC236}">
                <a16:creationId xmlns:a16="http://schemas.microsoft.com/office/drawing/2014/main" id="{15E35BD2-1E10-4666-9B44-87EC9DC5965D}"/>
              </a:ext>
            </a:extLst>
          </p:cNvPr>
          <p:cNvCxnSpPr/>
          <p:nvPr userDrawn="1"/>
        </p:nvCxnSpPr>
        <p:spPr>
          <a:xfrm>
            <a:off x="3032759" y="2758486"/>
            <a:ext cx="914400" cy="0"/>
          </a:xfrm>
          <a:prstGeom prst="line">
            <a:avLst/>
          </a:prstGeom>
          <a:ln w="12700" cap="flat" cmpd="sng" algn="ctr">
            <a:solidFill>
              <a:srgbClr val="2EC3B5"/>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 Placeholder 4">
            <a:extLst>
              <a:ext uri="{FF2B5EF4-FFF2-40B4-BE49-F238E27FC236}">
                <a16:creationId xmlns:a16="http://schemas.microsoft.com/office/drawing/2014/main" id="{B4B3E708-4BB6-4AC2-8D2C-33DA64F5110B}"/>
              </a:ext>
            </a:extLst>
          </p:cNvPr>
          <p:cNvSpPr>
            <a:spLocks noGrp="1"/>
          </p:cNvSpPr>
          <p:nvPr>
            <p:ph type="body" sz="quarter" idx="21"/>
          </p:nvPr>
        </p:nvSpPr>
        <p:spPr>
          <a:xfrm>
            <a:off x="7046072" y="2774486"/>
            <a:ext cx="1418781" cy="1196611"/>
          </a:xfrm>
          <a:prstGeom prst="rect">
            <a:avLst/>
          </a:prstGeom>
        </p:spPr>
        <p:txBody>
          <a:bodyPr/>
          <a:lstStyle>
            <a:lvl1pPr marL="0" indent="0">
              <a:buNone/>
              <a:defRPr sz="1800">
                <a:latin typeface="Univers Condensed" panose="020B0506020202050204" pitchFamily="34" charset="0"/>
              </a:defRPr>
            </a:lvl1pPr>
            <a:lvl2pPr>
              <a:defRPr sz="1600">
                <a:latin typeface="Univers Condensed" panose="020B0506020202050204" pitchFamily="34" charset="0"/>
              </a:defRPr>
            </a:lvl2pPr>
            <a:lvl3pPr>
              <a:defRPr sz="1400">
                <a:latin typeface="Univers Condensed" panose="020B0506020202050204" pitchFamily="34" charset="0"/>
              </a:defRPr>
            </a:lvl3pPr>
            <a:lvl4pPr>
              <a:defRPr sz="1200">
                <a:latin typeface="Univers Condensed" panose="020B0506020202050204" pitchFamily="34" charset="0"/>
              </a:defRPr>
            </a:lvl4pPr>
            <a:lvl5pPr>
              <a:defRPr sz="1200">
                <a:latin typeface="Univers Condensed" panose="020B0506020202050204" pitchFamily="34" charset="0"/>
              </a:defRPr>
            </a:lvl5pPr>
          </a:lstStyle>
          <a:p>
            <a:pPr lvl="0"/>
            <a:r>
              <a:rPr lang="en-US" dirty="0"/>
              <a:t>Click to edit Master text styles</a:t>
            </a:r>
          </a:p>
        </p:txBody>
      </p:sp>
      <p:cxnSp>
        <p:nvCxnSpPr>
          <p:cNvPr id="23" name="Straight Connector 22">
            <a:extLst>
              <a:ext uri="{FF2B5EF4-FFF2-40B4-BE49-F238E27FC236}">
                <a16:creationId xmlns:a16="http://schemas.microsoft.com/office/drawing/2014/main" id="{B96CBEF3-85A9-465F-A403-173DBD1D2EE5}"/>
              </a:ext>
            </a:extLst>
          </p:cNvPr>
          <p:cNvCxnSpPr/>
          <p:nvPr userDrawn="1"/>
        </p:nvCxnSpPr>
        <p:spPr>
          <a:xfrm>
            <a:off x="7046072" y="2774486"/>
            <a:ext cx="914400" cy="0"/>
          </a:xfrm>
          <a:prstGeom prst="line">
            <a:avLst/>
          </a:prstGeom>
          <a:ln w="12700" cap="flat" cmpd="sng" algn="ctr">
            <a:solidFill>
              <a:srgbClr val="2EC3B5"/>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ext Placeholder 4">
            <a:extLst>
              <a:ext uri="{FF2B5EF4-FFF2-40B4-BE49-F238E27FC236}">
                <a16:creationId xmlns:a16="http://schemas.microsoft.com/office/drawing/2014/main" id="{199616DD-548D-42A3-B21C-ED617871779D}"/>
              </a:ext>
            </a:extLst>
          </p:cNvPr>
          <p:cNvSpPr>
            <a:spLocks noGrp="1"/>
          </p:cNvSpPr>
          <p:nvPr>
            <p:ph type="body" sz="quarter" idx="22"/>
          </p:nvPr>
        </p:nvSpPr>
        <p:spPr>
          <a:xfrm>
            <a:off x="3045283" y="5328309"/>
            <a:ext cx="1418781" cy="1196611"/>
          </a:xfrm>
          <a:prstGeom prst="rect">
            <a:avLst/>
          </a:prstGeom>
        </p:spPr>
        <p:txBody>
          <a:bodyPr/>
          <a:lstStyle>
            <a:lvl1pPr marL="0" indent="0">
              <a:buNone/>
              <a:defRPr sz="1800">
                <a:latin typeface="Univers Condensed" panose="020B0506020202050204" pitchFamily="34" charset="0"/>
              </a:defRPr>
            </a:lvl1pPr>
            <a:lvl2pPr>
              <a:defRPr sz="1600">
                <a:latin typeface="Univers Condensed" panose="020B0506020202050204" pitchFamily="34" charset="0"/>
              </a:defRPr>
            </a:lvl2pPr>
            <a:lvl3pPr>
              <a:defRPr sz="1400">
                <a:latin typeface="Univers Condensed" panose="020B0506020202050204" pitchFamily="34" charset="0"/>
              </a:defRPr>
            </a:lvl3pPr>
            <a:lvl4pPr>
              <a:defRPr sz="1200">
                <a:latin typeface="Univers Condensed" panose="020B0506020202050204" pitchFamily="34" charset="0"/>
              </a:defRPr>
            </a:lvl4pPr>
            <a:lvl5pPr>
              <a:defRPr sz="1200">
                <a:latin typeface="Univers Condensed" panose="020B0506020202050204" pitchFamily="34" charset="0"/>
              </a:defRPr>
            </a:lvl5pPr>
          </a:lstStyle>
          <a:p>
            <a:pPr lvl="0"/>
            <a:r>
              <a:rPr lang="en-US" dirty="0"/>
              <a:t>Click to edit Master text styles</a:t>
            </a:r>
          </a:p>
        </p:txBody>
      </p:sp>
      <p:cxnSp>
        <p:nvCxnSpPr>
          <p:cNvPr id="25" name="Straight Connector 24">
            <a:extLst>
              <a:ext uri="{FF2B5EF4-FFF2-40B4-BE49-F238E27FC236}">
                <a16:creationId xmlns:a16="http://schemas.microsoft.com/office/drawing/2014/main" id="{9301C698-2249-45C8-AE77-706B8AE44A0E}"/>
              </a:ext>
            </a:extLst>
          </p:cNvPr>
          <p:cNvCxnSpPr/>
          <p:nvPr userDrawn="1"/>
        </p:nvCxnSpPr>
        <p:spPr>
          <a:xfrm>
            <a:off x="3045283" y="5328309"/>
            <a:ext cx="914400" cy="0"/>
          </a:xfrm>
          <a:prstGeom prst="line">
            <a:avLst/>
          </a:prstGeom>
          <a:ln w="12700" cap="flat" cmpd="sng" algn="ctr">
            <a:solidFill>
              <a:srgbClr val="2EC3B5"/>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 Placeholder 4">
            <a:extLst>
              <a:ext uri="{FF2B5EF4-FFF2-40B4-BE49-F238E27FC236}">
                <a16:creationId xmlns:a16="http://schemas.microsoft.com/office/drawing/2014/main" id="{54844A73-ABAB-4562-8596-9A9426EA2515}"/>
              </a:ext>
            </a:extLst>
          </p:cNvPr>
          <p:cNvSpPr>
            <a:spLocks noGrp="1"/>
          </p:cNvSpPr>
          <p:nvPr>
            <p:ph type="body" sz="quarter" idx="23"/>
          </p:nvPr>
        </p:nvSpPr>
        <p:spPr>
          <a:xfrm>
            <a:off x="7028073" y="5321247"/>
            <a:ext cx="1418781" cy="1196611"/>
          </a:xfrm>
          <a:prstGeom prst="rect">
            <a:avLst/>
          </a:prstGeom>
        </p:spPr>
        <p:txBody>
          <a:bodyPr/>
          <a:lstStyle>
            <a:lvl1pPr marL="0" indent="0">
              <a:buNone/>
              <a:defRPr sz="1800">
                <a:latin typeface="Univers Condensed" panose="020B0506020202050204" pitchFamily="34" charset="0"/>
              </a:defRPr>
            </a:lvl1pPr>
            <a:lvl2pPr>
              <a:defRPr sz="1600">
                <a:latin typeface="Univers Condensed" panose="020B0506020202050204" pitchFamily="34" charset="0"/>
              </a:defRPr>
            </a:lvl2pPr>
            <a:lvl3pPr>
              <a:defRPr sz="1400">
                <a:latin typeface="Univers Condensed" panose="020B0506020202050204" pitchFamily="34" charset="0"/>
              </a:defRPr>
            </a:lvl3pPr>
            <a:lvl4pPr>
              <a:defRPr sz="1200">
                <a:latin typeface="Univers Condensed" panose="020B0506020202050204" pitchFamily="34" charset="0"/>
              </a:defRPr>
            </a:lvl4pPr>
            <a:lvl5pPr>
              <a:defRPr sz="1200">
                <a:latin typeface="Univers Condensed" panose="020B0506020202050204" pitchFamily="34" charset="0"/>
              </a:defRPr>
            </a:lvl5pPr>
          </a:lstStyle>
          <a:p>
            <a:pPr lvl="0"/>
            <a:r>
              <a:rPr lang="en-US" dirty="0"/>
              <a:t>Click to edit Master text styles</a:t>
            </a:r>
          </a:p>
        </p:txBody>
      </p:sp>
      <p:cxnSp>
        <p:nvCxnSpPr>
          <p:cNvPr id="27" name="Straight Connector 26">
            <a:extLst>
              <a:ext uri="{FF2B5EF4-FFF2-40B4-BE49-F238E27FC236}">
                <a16:creationId xmlns:a16="http://schemas.microsoft.com/office/drawing/2014/main" id="{E452C269-7510-474A-B444-E31632042C85}"/>
              </a:ext>
            </a:extLst>
          </p:cNvPr>
          <p:cNvCxnSpPr/>
          <p:nvPr userDrawn="1"/>
        </p:nvCxnSpPr>
        <p:spPr>
          <a:xfrm>
            <a:off x="7028073" y="5321247"/>
            <a:ext cx="914400" cy="0"/>
          </a:xfrm>
          <a:prstGeom prst="line">
            <a:avLst/>
          </a:prstGeom>
          <a:ln w="12700" cap="flat" cmpd="sng" algn="ctr">
            <a:solidFill>
              <a:srgbClr val="2EC3B5"/>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05AEB208-5449-434D-B957-BB3E9B001104}"/>
              </a:ext>
            </a:extLst>
          </p:cNvPr>
          <p:cNvSpPr>
            <a:spLocks noGrp="1"/>
          </p:cNvSpPr>
          <p:nvPr>
            <p:ph type="body" sz="quarter" idx="24"/>
          </p:nvPr>
        </p:nvSpPr>
        <p:spPr>
          <a:xfrm>
            <a:off x="600600" y="1533312"/>
            <a:ext cx="2423160" cy="2423160"/>
          </a:xfrm>
          <a:prstGeom prst="rect">
            <a:avLst/>
          </a:prstGeom>
        </p:spPr>
        <p:txBody>
          <a:bodyPr/>
          <a:lstStyle>
            <a:lvl1pPr marL="0" indent="0">
              <a:buNone/>
              <a:defRPr sz="2800" i="0">
                <a:latin typeface="Univers Condensed" panose="020B0506020202050204" pitchFamily="34" charset="0"/>
              </a:defRPr>
            </a:lvl1pPr>
          </a:lstStyle>
          <a:p>
            <a:pPr lvl="0"/>
            <a:r>
              <a:rPr lang="en-US" dirty="0"/>
              <a:t>Click to edit Master text style</a:t>
            </a:r>
          </a:p>
        </p:txBody>
      </p:sp>
      <p:sp>
        <p:nvSpPr>
          <p:cNvPr id="28" name="Text Placeholder 7">
            <a:extLst>
              <a:ext uri="{FF2B5EF4-FFF2-40B4-BE49-F238E27FC236}">
                <a16:creationId xmlns:a16="http://schemas.microsoft.com/office/drawing/2014/main" id="{BEB769B4-D8D5-41B6-AF3F-DBB308AAB9B0}"/>
              </a:ext>
            </a:extLst>
          </p:cNvPr>
          <p:cNvSpPr>
            <a:spLocks noGrp="1"/>
          </p:cNvSpPr>
          <p:nvPr>
            <p:ph type="body" sz="quarter" idx="25"/>
          </p:nvPr>
        </p:nvSpPr>
        <p:spPr>
          <a:xfrm>
            <a:off x="4604913" y="1533756"/>
            <a:ext cx="2423160" cy="2423160"/>
          </a:xfrm>
          <a:prstGeom prst="rect">
            <a:avLst/>
          </a:prstGeom>
        </p:spPr>
        <p:txBody>
          <a:bodyPr/>
          <a:lstStyle>
            <a:lvl1pPr marL="0" indent="0">
              <a:buNone/>
              <a:defRPr sz="2800" i="0">
                <a:latin typeface="Univers Condensed" panose="020B0506020202050204" pitchFamily="34" charset="0"/>
              </a:defRPr>
            </a:lvl1pPr>
          </a:lstStyle>
          <a:p>
            <a:pPr lvl="0"/>
            <a:r>
              <a:rPr lang="en-US" dirty="0"/>
              <a:t>Click to edit Master text style</a:t>
            </a:r>
          </a:p>
        </p:txBody>
      </p:sp>
      <p:sp>
        <p:nvSpPr>
          <p:cNvPr id="29" name="Text Placeholder 7">
            <a:extLst>
              <a:ext uri="{FF2B5EF4-FFF2-40B4-BE49-F238E27FC236}">
                <a16:creationId xmlns:a16="http://schemas.microsoft.com/office/drawing/2014/main" id="{FD763174-16A9-4F0A-8044-C461B7E431DD}"/>
              </a:ext>
            </a:extLst>
          </p:cNvPr>
          <p:cNvSpPr>
            <a:spLocks noGrp="1"/>
          </p:cNvSpPr>
          <p:nvPr>
            <p:ph type="body" sz="quarter" idx="26"/>
          </p:nvPr>
        </p:nvSpPr>
        <p:spPr>
          <a:xfrm>
            <a:off x="622123" y="4093262"/>
            <a:ext cx="2423160" cy="2423160"/>
          </a:xfrm>
          <a:prstGeom prst="rect">
            <a:avLst/>
          </a:prstGeom>
        </p:spPr>
        <p:txBody>
          <a:bodyPr/>
          <a:lstStyle>
            <a:lvl1pPr marL="0" indent="0">
              <a:buNone/>
              <a:defRPr sz="2800" i="0">
                <a:latin typeface="Univers Condensed" panose="020B0506020202050204" pitchFamily="34" charset="0"/>
              </a:defRPr>
            </a:lvl1pPr>
          </a:lstStyle>
          <a:p>
            <a:pPr lvl="0"/>
            <a:r>
              <a:rPr lang="en-US" dirty="0"/>
              <a:t>Click to edit Master text style</a:t>
            </a:r>
          </a:p>
        </p:txBody>
      </p:sp>
      <p:sp>
        <p:nvSpPr>
          <p:cNvPr id="30" name="Text Placeholder 7">
            <a:extLst>
              <a:ext uri="{FF2B5EF4-FFF2-40B4-BE49-F238E27FC236}">
                <a16:creationId xmlns:a16="http://schemas.microsoft.com/office/drawing/2014/main" id="{1642680C-5FBC-432E-965A-9D5E4C6CF8D6}"/>
              </a:ext>
            </a:extLst>
          </p:cNvPr>
          <p:cNvSpPr>
            <a:spLocks noGrp="1"/>
          </p:cNvSpPr>
          <p:nvPr>
            <p:ph type="body" sz="quarter" idx="27"/>
          </p:nvPr>
        </p:nvSpPr>
        <p:spPr>
          <a:xfrm>
            <a:off x="4599646" y="4086153"/>
            <a:ext cx="2423160" cy="2423160"/>
          </a:xfrm>
          <a:prstGeom prst="rect">
            <a:avLst/>
          </a:prstGeom>
        </p:spPr>
        <p:txBody>
          <a:bodyPr/>
          <a:lstStyle>
            <a:lvl1pPr marL="0" indent="0">
              <a:buNone/>
              <a:defRPr sz="2800" i="0">
                <a:latin typeface="Univers Condensed" panose="020B0506020202050204" pitchFamily="34" charset="0"/>
              </a:defRPr>
            </a:lvl1pPr>
          </a:lstStyle>
          <a:p>
            <a:pPr lvl="0"/>
            <a:r>
              <a:rPr lang="en-US" dirty="0"/>
              <a:t>Click to edit Master text style</a:t>
            </a:r>
          </a:p>
        </p:txBody>
      </p:sp>
    </p:spTree>
    <p:extLst>
      <p:ext uri="{BB962C8B-B14F-4D97-AF65-F5344CB8AC3E}">
        <p14:creationId xmlns:p14="http://schemas.microsoft.com/office/powerpoint/2010/main" val="3931621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Faces">
    <p:spTree>
      <p:nvGrpSpPr>
        <p:cNvPr id="1" name=""/>
        <p:cNvGrpSpPr/>
        <p:nvPr/>
      </p:nvGrpSpPr>
      <p:grpSpPr>
        <a:xfrm>
          <a:off x="0" y="0"/>
          <a:ext cx="0" cy="0"/>
          <a:chOff x="0" y="0"/>
          <a:chExt cx="0" cy="0"/>
        </a:xfrm>
      </p:grpSpPr>
      <p:sp>
        <p:nvSpPr>
          <p:cNvPr id="5" name="Title 1"/>
          <p:cNvSpPr>
            <a:spLocks noGrp="1"/>
          </p:cNvSpPr>
          <p:nvPr>
            <p:ph type="title"/>
          </p:nvPr>
        </p:nvSpPr>
        <p:spPr>
          <a:xfrm>
            <a:off x="1866369" y="211521"/>
            <a:ext cx="9762213" cy="972441"/>
          </a:xfrm>
          <a:prstGeom prst="rect">
            <a:avLst/>
          </a:prstGeom>
        </p:spPr>
        <p:txBody>
          <a:bodyPr vert="horz">
            <a:normAutofit/>
          </a:bodyPr>
          <a:lstStyle>
            <a:lvl1pPr algn="l">
              <a:defRPr sz="3600" b="1">
                <a:solidFill>
                  <a:srgbClr val="595959"/>
                </a:solidFill>
                <a:latin typeface="Univers Condensed" panose="020B0506020202050204" pitchFamily="34" charset="0"/>
              </a:defRPr>
            </a:lvl1pPr>
          </a:lstStyle>
          <a:p>
            <a:r>
              <a:rPr lang="en-US" dirty="0"/>
              <a:t>Click to edit Master title style</a:t>
            </a:r>
          </a:p>
        </p:txBody>
      </p:sp>
      <p:sp>
        <p:nvSpPr>
          <p:cNvPr id="6" name="Text Placeholder 3"/>
          <p:cNvSpPr>
            <a:spLocks noGrp="1"/>
          </p:cNvSpPr>
          <p:nvPr>
            <p:ph type="body" sz="quarter" idx="10"/>
          </p:nvPr>
        </p:nvSpPr>
        <p:spPr>
          <a:xfrm>
            <a:off x="1866369" y="1584325"/>
            <a:ext cx="9762213" cy="4360366"/>
          </a:xfrm>
          <a:prstGeom prst="rect">
            <a:avLst/>
          </a:prstGeom>
        </p:spPr>
        <p:txBody>
          <a:bodyPr vert="horz"/>
          <a:lstStyle>
            <a:lvl1pPr>
              <a:buClr>
                <a:srgbClr val="E61D36"/>
              </a:buClr>
              <a:buSzPct val="100000"/>
              <a:buFont typeface="Arial"/>
              <a:buChar char="•"/>
              <a:defRPr sz="2800" b="0" spc="0">
                <a:solidFill>
                  <a:srgbClr val="535352"/>
                </a:solidFill>
                <a:latin typeface="Calibri"/>
                <a:cs typeface="Calibri"/>
              </a:defRPr>
            </a:lvl1pPr>
            <a:lvl2pPr>
              <a:defRPr sz="2400">
                <a:solidFill>
                  <a:srgbClr val="535352"/>
                </a:solidFill>
                <a:latin typeface="Calibri"/>
                <a:cs typeface="Calibri"/>
              </a:defRPr>
            </a:lvl2pPr>
            <a:lvl3pPr marL="1143000" indent="-228600">
              <a:buSzPct val="83000"/>
              <a:buFont typeface="Courier New"/>
              <a:buChar char="o"/>
              <a:defRPr sz="2000">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cxnSp>
        <p:nvCxnSpPr>
          <p:cNvPr id="7" name="Straight Connector 6"/>
          <p:cNvCxnSpPr>
            <a:cxnSpLocks/>
          </p:cNvCxnSpPr>
          <p:nvPr userDrawn="1"/>
        </p:nvCxnSpPr>
        <p:spPr>
          <a:xfrm>
            <a:off x="1961197" y="1148080"/>
            <a:ext cx="3329309" cy="0"/>
          </a:xfrm>
          <a:prstGeom prst="line">
            <a:avLst/>
          </a:prstGeom>
          <a:ln w="76200" cap="flat" cmpd="sng" algn="ctr">
            <a:solidFill>
              <a:srgbClr val="E61D3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BB05E79-B0B3-478F-AABD-5C82118079C3}"/>
              </a:ext>
            </a:extLst>
          </p:cNvPr>
          <p:cNvSpPr/>
          <p:nvPr userDrawn="1"/>
        </p:nvSpPr>
        <p:spPr>
          <a:xfrm>
            <a:off x="0" y="0"/>
            <a:ext cx="1394691" cy="6480010"/>
          </a:xfrm>
          <a:prstGeom prst="rect">
            <a:avLst/>
          </a:prstGeom>
          <a:solidFill>
            <a:srgbClr val="F1F1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8" name="Rectangle 7">
            <a:extLst>
              <a:ext uri="{FF2B5EF4-FFF2-40B4-BE49-F238E27FC236}">
                <a16:creationId xmlns:a16="http://schemas.microsoft.com/office/drawing/2014/main" id="{C78F95CD-CED0-4D43-8068-644DC5769E7F}"/>
              </a:ext>
            </a:extLst>
          </p:cNvPr>
          <p:cNvSpPr/>
          <p:nvPr userDrawn="1"/>
        </p:nvSpPr>
        <p:spPr>
          <a:xfrm>
            <a:off x="-1" y="6488448"/>
            <a:ext cx="12192000" cy="369552"/>
          </a:xfrm>
          <a:prstGeom prst="rect">
            <a:avLst/>
          </a:prstGeom>
          <a:solidFill>
            <a:srgbClr val="2EC3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11" name="Picture 2" descr="https://admin.step1.co.ke/images/tokens/99999.png">
            <a:extLst>
              <a:ext uri="{FF2B5EF4-FFF2-40B4-BE49-F238E27FC236}">
                <a16:creationId xmlns:a16="http://schemas.microsoft.com/office/drawing/2014/main" id="{49CAE1E4-1A86-4D9D-98E7-5AB8265E3631}"/>
              </a:ext>
            </a:extLst>
          </p:cNvPr>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24464" r="26108"/>
          <a:stretch/>
        </p:blipFill>
        <p:spPr bwMode="auto">
          <a:xfrm>
            <a:off x="150956" y="3108960"/>
            <a:ext cx="1073428" cy="65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227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Faces">
    <p:spTree>
      <p:nvGrpSpPr>
        <p:cNvPr id="1" name=""/>
        <p:cNvGrpSpPr/>
        <p:nvPr/>
      </p:nvGrpSpPr>
      <p:grpSpPr>
        <a:xfrm>
          <a:off x="0" y="0"/>
          <a:ext cx="0" cy="0"/>
          <a:chOff x="0" y="0"/>
          <a:chExt cx="0" cy="0"/>
        </a:xfrm>
      </p:grpSpPr>
      <p:sp>
        <p:nvSpPr>
          <p:cNvPr id="5" name="Title 1"/>
          <p:cNvSpPr>
            <a:spLocks noGrp="1"/>
          </p:cNvSpPr>
          <p:nvPr>
            <p:ph type="title"/>
          </p:nvPr>
        </p:nvSpPr>
        <p:spPr>
          <a:xfrm>
            <a:off x="1602378" y="211521"/>
            <a:ext cx="9980024" cy="972441"/>
          </a:xfrm>
          <a:prstGeom prst="rect">
            <a:avLst/>
          </a:prstGeom>
        </p:spPr>
        <p:txBody>
          <a:bodyPr vert="horz">
            <a:normAutofit/>
          </a:bodyPr>
          <a:lstStyle>
            <a:lvl1pPr algn="l">
              <a:defRPr sz="3600" b="1">
                <a:solidFill>
                  <a:srgbClr val="595959"/>
                </a:solidFill>
                <a:latin typeface="Univers Condensed" panose="020B0506020202050204" pitchFamily="34" charset="0"/>
              </a:defRPr>
            </a:lvl1pPr>
          </a:lstStyle>
          <a:p>
            <a:r>
              <a:rPr lang="en-US"/>
              <a:t>Click to edit Master title style</a:t>
            </a:r>
            <a:endParaRPr lang="en-US" dirty="0"/>
          </a:p>
        </p:txBody>
      </p:sp>
      <p:sp>
        <p:nvSpPr>
          <p:cNvPr id="6" name="Text Placeholder 3"/>
          <p:cNvSpPr>
            <a:spLocks noGrp="1"/>
          </p:cNvSpPr>
          <p:nvPr>
            <p:ph type="body" sz="quarter" idx="10"/>
          </p:nvPr>
        </p:nvSpPr>
        <p:spPr>
          <a:xfrm>
            <a:off x="1602378" y="1584325"/>
            <a:ext cx="9980023" cy="4360366"/>
          </a:xfrm>
          <a:prstGeom prst="rect">
            <a:avLst/>
          </a:prstGeom>
        </p:spPr>
        <p:txBody>
          <a:bodyPr vert="horz"/>
          <a:lstStyle>
            <a:lvl1pPr>
              <a:buClr>
                <a:srgbClr val="F47321"/>
              </a:buClr>
              <a:buSzPct val="100000"/>
              <a:buFont typeface="Arial"/>
              <a:buChar char="•"/>
              <a:defRPr sz="2800" b="0" spc="0">
                <a:solidFill>
                  <a:srgbClr val="535352"/>
                </a:solidFill>
                <a:latin typeface="Calibri"/>
                <a:cs typeface="Calibri"/>
              </a:defRPr>
            </a:lvl1pPr>
            <a:lvl2pPr>
              <a:defRPr sz="2400">
                <a:solidFill>
                  <a:srgbClr val="535352"/>
                </a:solidFill>
                <a:latin typeface="Calibri"/>
                <a:cs typeface="Calibri"/>
              </a:defRPr>
            </a:lvl2pPr>
            <a:lvl3pPr marL="1143000" indent="-228600">
              <a:buSzPct val="83000"/>
              <a:buFont typeface="Courier New"/>
              <a:buChar char="o"/>
              <a:defRPr sz="2000">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level</a:t>
            </a:r>
          </a:p>
          <a:p>
            <a:pPr lvl="2"/>
            <a:r>
              <a:rPr lang="en-US"/>
              <a:t>Third level</a:t>
            </a:r>
          </a:p>
        </p:txBody>
      </p:sp>
      <p:cxnSp>
        <p:nvCxnSpPr>
          <p:cNvPr id="7" name="Straight Connector 6"/>
          <p:cNvCxnSpPr/>
          <p:nvPr userDrawn="1"/>
        </p:nvCxnSpPr>
        <p:spPr>
          <a:xfrm>
            <a:off x="1710750" y="1148080"/>
            <a:ext cx="3197013" cy="0"/>
          </a:xfrm>
          <a:prstGeom prst="line">
            <a:avLst/>
          </a:prstGeom>
          <a:ln w="76200" cap="flat" cmpd="sng" algn="ctr">
            <a:solidFill>
              <a:srgbClr val="F4732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BB05E79-B0B3-478F-AABD-5C82118079C3}"/>
              </a:ext>
            </a:extLst>
          </p:cNvPr>
          <p:cNvSpPr/>
          <p:nvPr userDrawn="1"/>
        </p:nvSpPr>
        <p:spPr>
          <a:xfrm>
            <a:off x="0" y="0"/>
            <a:ext cx="1236617" cy="6480010"/>
          </a:xfrm>
          <a:prstGeom prst="rect">
            <a:avLst/>
          </a:prstGeom>
          <a:solidFill>
            <a:srgbClr val="F1F1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10" name="Rectangle 9">
            <a:extLst>
              <a:ext uri="{FF2B5EF4-FFF2-40B4-BE49-F238E27FC236}">
                <a16:creationId xmlns:a16="http://schemas.microsoft.com/office/drawing/2014/main" id="{FBA2EC7B-9098-422F-9063-29F649154585}"/>
              </a:ext>
            </a:extLst>
          </p:cNvPr>
          <p:cNvSpPr/>
          <p:nvPr userDrawn="1"/>
        </p:nvSpPr>
        <p:spPr>
          <a:xfrm>
            <a:off x="-1" y="6488448"/>
            <a:ext cx="12192000" cy="369552"/>
          </a:xfrm>
          <a:prstGeom prst="rect">
            <a:avLst/>
          </a:prstGeom>
          <a:solidFill>
            <a:srgbClr val="2EC3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12" name="Picture 2" descr="https://admin.step1.co.ke/images/tokens/99999.png">
            <a:extLst>
              <a:ext uri="{FF2B5EF4-FFF2-40B4-BE49-F238E27FC236}">
                <a16:creationId xmlns:a16="http://schemas.microsoft.com/office/drawing/2014/main" id="{CBDE6835-533F-4A8F-B396-6B5832B55A37}"/>
              </a:ext>
            </a:extLst>
          </p:cNvPr>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24464" r="26108"/>
          <a:stretch/>
        </p:blipFill>
        <p:spPr bwMode="auto">
          <a:xfrm>
            <a:off x="150956" y="3108960"/>
            <a:ext cx="1073428" cy="65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322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with Default Logos">
    <p:spTree>
      <p:nvGrpSpPr>
        <p:cNvPr id="1" name=""/>
        <p:cNvGrpSpPr/>
        <p:nvPr/>
      </p:nvGrpSpPr>
      <p:grpSpPr>
        <a:xfrm>
          <a:off x="0" y="0"/>
          <a:ext cx="0" cy="0"/>
          <a:chOff x="0" y="0"/>
          <a:chExt cx="0" cy="0"/>
        </a:xfrm>
      </p:grpSpPr>
      <p:sp>
        <p:nvSpPr>
          <p:cNvPr id="6" name="Title 1"/>
          <p:cNvSpPr>
            <a:spLocks noGrp="1"/>
          </p:cNvSpPr>
          <p:nvPr>
            <p:ph type="title"/>
          </p:nvPr>
        </p:nvSpPr>
        <p:spPr>
          <a:xfrm>
            <a:off x="623148" y="445197"/>
            <a:ext cx="10959253" cy="972441"/>
          </a:xfrm>
          <a:prstGeom prst="rect">
            <a:avLst/>
          </a:prstGeom>
        </p:spPr>
        <p:txBody>
          <a:bodyPr vert="horz">
            <a:normAutofit/>
          </a:bodyPr>
          <a:lstStyle>
            <a:lvl1pPr algn="l">
              <a:defRPr sz="3600" b="1">
                <a:solidFill>
                  <a:srgbClr val="595959"/>
                </a:solidFill>
                <a:latin typeface="Univers Condensed" panose="020B0506020202050204" pitchFamily="34" charset="0"/>
              </a:defRPr>
            </a:lvl1pPr>
          </a:lstStyle>
          <a:p>
            <a:r>
              <a:rPr lang="en-US"/>
              <a:t>Click to edit Master title style</a:t>
            </a:r>
            <a:endParaRPr lang="en-US" dirty="0"/>
          </a:p>
        </p:txBody>
      </p:sp>
      <p:sp>
        <p:nvSpPr>
          <p:cNvPr id="7" name="Text Placeholder 3"/>
          <p:cNvSpPr>
            <a:spLocks noGrp="1"/>
          </p:cNvSpPr>
          <p:nvPr>
            <p:ph type="body" sz="quarter" idx="10"/>
          </p:nvPr>
        </p:nvSpPr>
        <p:spPr>
          <a:xfrm>
            <a:off x="623148" y="1767844"/>
            <a:ext cx="10959253" cy="4176851"/>
          </a:xfrm>
          <a:prstGeom prst="rect">
            <a:avLst/>
          </a:prstGeom>
        </p:spPr>
        <p:txBody>
          <a:bodyPr vert="horz"/>
          <a:lstStyle>
            <a:lvl1pPr>
              <a:buClr>
                <a:srgbClr val="E61D3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sp>
        <p:nvSpPr>
          <p:cNvPr id="12" name="Rectangle 11">
            <a:extLst>
              <a:ext uri="{FF2B5EF4-FFF2-40B4-BE49-F238E27FC236}">
                <a16:creationId xmlns:a16="http://schemas.microsoft.com/office/drawing/2014/main" id="{8273C176-451E-46F4-9EE4-DBACF11ED737}"/>
              </a:ext>
            </a:extLst>
          </p:cNvPr>
          <p:cNvSpPr/>
          <p:nvPr userDrawn="1"/>
        </p:nvSpPr>
        <p:spPr>
          <a:xfrm>
            <a:off x="0" y="6683759"/>
            <a:ext cx="12192000" cy="228600"/>
          </a:xfrm>
          <a:prstGeom prst="rect">
            <a:avLst/>
          </a:prstGeom>
          <a:solidFill>
            <a:srgbClr val="2EC3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13" name="Rectangle 12">
            <a:extLst>
              <a:ext uri="{FF2B5EF4-FFF2-40B4-BE49-F238E27FC236}">
                <a16:creationId xmlns:a16="http://schemas.microsoft.com/office/drawing/2014/main" id="{D7007F7B-7E7A-4C29-82B9-34ACD99E2AE1}"/>
              </a:ext>
            </a:extLst>
          </p:cNvPr>
          <p:cNvSpPr/>
          <p:nvPr userDrawn="1"/>
        </p:nvSpPr>
        <p:spPr>
          <a:xfrm>
            <a:off x="5" y="5999934"/>
            <a:ext cx="12191999" cy="683826"/>
          </a:xfrm>
          <a:prstGeom prst="rect">
            <a:avLst/>
          </a:prstGeom>
          <a:solidFill>
            <a:srgbClr val="F1F1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9" name="Picture 8">
            <a:extLst>
              <a:ext uri="{FF2B5EF4-FFF2-40B4-BE49-F238E27FC236}">
                <a16:creationId xmlns:a16="http://schemas.microsoft.com/office/drawing/2014/main" id="{10FEDBAF-C821-408E-ABB2-B189FD3C9F88}"/>
              </a:ext>
            </a:extLst>
          </p:cNvPr>
          <p:cNvPicPr>
            <a:picLocks noChangeAspect="1"/>
          </p:cNvPicPr>
          <p:nvPr userDrawn="1"/>
        </p:nvPicPr>
        <p:blipFill rotWithShape="1">
          <a:blip r:embed="rId2"/>
          <a:srcRect t="6575" r="2140" b="11170"/>
          <a:stretch/>
        </p:blipFill>
        <p:spPr>
          <a:xfrm>
            <a:off x="4345577" y="5999092"/>
            <a:ext cx="3500847" cy="664094"/>
          </a:xfrm>
          <a:prstGeom prst="rect">
            <a:avLst/>
          </a:prstGeom>
        </p:spPr>
      </p:pic>
    </p:spTree>
    <p:extLst>
      <p:ext uri="{BB962C8B-B14F-4D97-AF65-F5344CB8AC3E}">
        <p14:creationId xmlns:p14="http://schemas.microsoft.com/office/powerpoint/2010/main" val="356608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7345"/>
            <a:ext cx="10972800" cy="11430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501880532"/>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720" r:id="rId3"/>
    <p:sldLayoutId id="2147483688" r:id="rId4"/>
    <p:sldLayoutId id="2147483719" r:id="rId5"/>
    <p:sldLayoutId id="2147483731" r:id="rId6"/>
    <p:sldLayoutId id="2147483679" r:id="rId7"/>
    <p:sldLayoutId id="2147483721" r:id="rId8"/>
    <p:sldLayoutId id="2147483722" r:id="rId9"/>
    <p:sldLayoutId id="2147483723" r:id="rId10"/>
    <p:sldLayoutId id="2147483724" r:id="rId11"/>
    <p:sldLayoutId id="2147483730" r:id="rId12"/>
    <p:sldLayoutId id="2147483725" r:id="rId13"/>
    <p:sldLayoutId id="2147483726" r:id="rId14"/>
    <p:sldLayoutId id="2147483727" r:id="rId15"/>
    <p:sldLayoutId id="2147483728" r:id="rId16"/>
    <p:sldLayoutId id="2147483729" r:id="rId1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www.facebook.com/LINKAGES" TargetMode="External"/><Relationship Id="rId2" Type="http://schemas.openxmlformats.org/officeDocument/2006/relationships/hyperlink" Target="http://www.twitter.com/LINKAGES" TargetMode="External"/><Relationship Id="rId1" Type="http://schemas.openxmlformats.org/officeDocument/2006/relationships/slideLayout" Target="../slideLayouts/slideLayout7.xml"/><Relationship Id="rId6" Type="http://schemas.openxmlformats.org/officeDocument/2006/relationships/hyperlink" Target="http://us9.campaign-archive2.com/?u=92222f8f3ad2bfe9c770cf4b0&amp;id=50cfd8421b&amp;e=6baafd5fb3" TargetMode="External"/><Relationship Id="rId5" Type="http://schemas.openxmlformats.org/officeDocument/2006/relationships/hyperlink" Target="http://www.fhi360.org/sites/default/files/media/documents/linkages-newsletter-jan15.pdf" TargetMode="External"/><Relationship Id="rId4" Type="http://schemas.openxmlformats.org/officeDocument/2006/relationships/hyperlink" Target="http://fhi360.us9.list-manage.com/subscribe?u=92222f8f3ad2bfe9c770cf4b0&amp;id=8f29ac1fc3"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20.emf"/><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2.mp4"/><Relationship Id="rId7" Type="http://schemas.openxmlformats.org/officeDocument/2006/relationships/image" Target="../media/image9.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jpeg"/><Relationship Id="rId5" Type="http://schemas.openxmlformats.org/officeDocument/2006/relationships/slideLayout" Target="../slideLayouts/slideLayout5.xml"/><Relationship Id="rId4" Type="http://schemas.openxmlformats.org/officeDocument/2006/relationships/video" Target="../media/media2.mp4"/><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5E2B6-8567-403E-947A-DCD449A3892E}"/>
              </a:ext>
            </a:extLst>
          </p:cNvPr>
          <p:cNvSpPr>
            <a:spLocks noGrp="1"/>
          </p:cNvSpPr>
          <p:nvPr>
            <p:ph type="title"/>
          </p:nvPr>
        </p:nvSpPr>
        <p:spPr>
          <a:xfrm>
            <a:off x="588723" y="2248472"/>
            <a:ext cx="10972800" cy="2561611"/>
          </a:xfrm>
        </p:spPr>
        <p:txBody>
          <a:bodyPr/>
          <a:lstStyle/>
          <a:p>
            <a:r>
              <a:rPr lang="en-US" dirty="0"/>
              <a:t>HIV services a click away! Online booking in Kenya</a:t>
            </a:r>
          </a:p>
        </p:txBody>
      </p:sp>
      <p:sp>
        <p:nvSpPr>
          <p:cNvPr id="3" name="Text Placeholder 2">
            <a:extLst>
              <a:ext uri="{FF2B5EF4-FFF2-40B4-BE49-F238E27FC236}">
                <a16:creationId xmlns:a16="http://schemas.microsoft.com/office/drawing/2014/main" id="{DD5F17EB-844B-47CE-9A8C-2FC9F07584A1}"/>
              </a:ext>
            </a:extLst>
          </p:cNvPr>
          <p:cNvSpPr>
            <a:spLocks noGrp="1"/>
          </p:cNvSpPr>
          <p:nvPr>
            <p:ph type="body" sz="quarter" idx="10"/>
          </p:nvPr>
        </p:nvSpPr>
        <p:spPr/>
        <p:txBody>
          <a:bodyPr/>
          <a:lstStyle/>
          <a:p>
            <a:r>
              <a:rPr lang="en-US" dirty="0"/>
              <a:t>Denis Nzioka | 23 July 2019</a:t>
            </a:r>
          </a:p>
        </p:txBody>
      </p:sp>
    </p:spTree>
    <p:extLst>
      <p:ext uri="{BB962C8B-B14F-4D97-AF65-F5344CB8AC3E}">
        <p14:creationId xmlns:p14="http://schemas.microsoft.com/office/powerpoint/2010/main" val="3057213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780CB4-223F-4E44-8466-9899E6361C2D}"/>
              </a:ext>
            </a:extLst>
          </p:cNvPr>
          <p:cNvSpPr>
            <a:spLocks noGrp="1"/>
          </p:cNvSpPr>
          <p:nvPr>
            <p:ph type="title"/>
          </p:nvPr>
        </p:nvSpPr>
        <p:spPr/>
        <p:txBody>
          <a:bodyPr/>
          <a:lstStyle/>
          <a:p>
            <a:r>
              <a:rPr lang="en-US" dirty="0"/>
              <a:t>HIV testing cascade by outreach approach</a:t>
            </a:r>
          </a:p>
        </p:txBody>
      </p:sp>
      <p:graphicFrame>
        <p:nvGraphicFramePr>
          <p:cNvPr id="17" name="Chart Placeholder 10">
            <a:extLst>
              <a:ext uri="{FF2B5EF4-FFF2-40B4-BE49-F238E27FC236}">
                <a16:creationId xmlns:a16="http://schemas.microsoft.com/office/drawing/2014/main" id="{F8DF23F7-4805-40AF-AB92-D6F05E2E3114}"/>
              </a:ext>
            </a:extLst>
          </p:cNvPr>
          <p:cNvGraphicFramePr>
            <a:graphicFrameLocks noGrp="1"/>
          </p:cNvGraphicFramePr>
          <p:nvPr>
            <p:ph type="chart" sz="quarter" idx="12"/>
            <p:extLst>
              <p:ext uri="{D42A27DB-BD31-4B8C-83A1-F6EECF244321}">
                <p14:modId xmlns:p14="http://schemas.microsoft.com/office/powerpoint/2010/main" val="636794365"/>
              </p:ext>
            </p:extLst>
          </p:nvPr>
        </p:nvGraphicFramePr>
        <p:xfrm>
          <a:off x="609600" y="1893888"/>
          <a:ext cx="8969375" cy="4684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255519B7-65AB-4962-9E6E-0438F6902FD4}"/>
              </a:ext>
            </a:extLst>
          </p:cNvPr>
          <p:cNvSpPr>
            <a:spLocks noGrp="1"/>
          </p:cNvSpPr>
          <p:nvPr>
            <p:ph type="body" sz="quarter" idx="13"/>
          </p:nvPr>
        </p:nvSpPr>
        <p:spPr/>
        <p:txBody>
          <a:bodyPr/>
          <a:lstStyle/>
          <a:p>
            <a:r>
              <a:rPr lang="en-US" dirty="0"/>
              <a:t>All outreach approaches compared 11 March 2019 - 20 July 2019</a:t>
            </a:r>
          </a:p>
        </p:txBody>
      </p:sp>
      <p:sp>
        <p:nvSpPr>
          <p:cNvPr id="6" name="Text Placeholder 5">
            <a:extLst>
              <a:ext uri="{FF2B5EF4-FFF2-40B4-BE49-F238E27FC236}">
                <a16:creationId xmlns:a16="http://schemas.microsoft.com/office/drawing/2014/main" id="{71B0DF39-F882-47C3-A267-884AF941835C}"/>
              </a:ext>
            </a:extLst>
          </p:cNvPr>
          <p:cNvSpPr>
            <a:spLocks noGrp="1"/>
          </p:cNvSpPr>
          <p:nvPr>
            <p:ph type="body" sz="quarter" idx="17"/>
          </p:nvPr>
        </p:nvSpPr>
        <p:spPr/>
        <p:txBody>
          <a:bodyPr/>
          <a:lstStyle/>
          <a:p>
            <a:pPr marL="0" indent="0">
              <a:buNone/>
            </a:pPr>
            <a:r>
              <a:rPr lang="en-US" b="1" dirty="0"/>
              <a:t>Key insights:</a:t>
            </a:r>
          </a:p>
          <a:p>
            <a:r>
              <a:rPr lang="en-US" sz="1400" dirty="0"/>
              <a:t>High uptake of HIV services resulting from community outreach staff</a:t>
            </a:r>
          </a:p>
          <a:p>
            <a:r>
              <a:rPr lang="en-US" sz="1400" dirty="0"/>
              <a:t>High reach among social media influencers for game plays, but few bookings/arrivals</a:t>
            </a:r>
          </a:p>
          <a:p>
            <a:r>
              <a:rPr lang="en-US" sz="1400" dirty="0"/>
              <a:t>Ads are re-targeted to clients who played the risk assessment</a:t>
            </a:r>
          </a:p>
          <a:p>
            <a:pPr marL="0" indent="0">
              <a:buNone/>
            </a:pPr>
            <a:endParaRPr lang="en-US" b="1" dirty="0"/>
          </a:p>
          <a:p>
            <a:pPr marL="0" indent="0">
              <a:buNone/>
            </a:pPr>
            <a:r>
              <a:rPr lang="en-US" b="1" dirty="0"/>
              <a:t>Next steps:</a:t>
            </a:r>
          </a:p>
          <a:p>
            <a:r>
              <a:rPr lang="en-US" sz="1400" dirty="0"/>
              <a:t>Use FB re-targeting to re-engage those originally reached by influencers</a:t>
            </a:r>
          </a:p>
          <a:p>
            <a:r>
              <a:rPr lang="en-US" sz="1400" dirty="0"/>
              <a:t>Use google ads to promote Step1 services online</a:t>
            </a:r>
          </a:p>
          <a:p>
            <a:endParaRPr lang="en-US" dirty="0"/>
          </a:p>
        </p:txBody>
      </p:sp>
      <p:sp>
        <p:nvSpPr>
          <p:cNvPr id="2" name="Rectangle 1">
            <a:extLst>
              <a:ext uri="{FF2B5EF4-FFF2-40B4-BE49-F238E27FC236}">
                <a16:creationId xmlns:a16="http://schemas.microsoft.com/office/drawing/2014/main" id="{D741628F-E796-487E-A741-9A08B134D464}"/>
              </a:ext>
            </a:extLst>
          </p:cNvPr>
          <p:cNvSpPr/>
          <p:nvPr/>
        </p:nvSpPr>
        <p:spPr>
          <a:xfrm>
            <a:off x="1024331" y="1437110"/>
            <a:ext cx="4550970" cy="27432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Univers Condensed" panose="020B0506020202050204" pitchFamily="34" charset="0"/>
              </a:rPr>
              <a:t>Results for each major online outreach approach</a:t>
            </a:r>
          </a:p>
        </p:txBody>
      </p:sp>
      <p:sp>
        <p:nvSpPr>
          <p:cNvPr id="8" name="Rectangle 7">
            <a:extLst>
              <a:ext uri="{FF2B5EF4-FFF2-40B4-BE49-F238E27FC236}">
                <a16:creationId xmlns:a16="http://schemas.microsoft.com/office/drawing/2014/main" id="{D1B25529-8B7E-4BDC-AC96-5549E4E0BA58}"/>
              </a:ext>
            </a:extLst>
          </p:cNvPr>
          <p:cNvSpPr/>
          <p:nvPr/>
        </p:nvSpPr>
        <p:spPr>
          <a:xfrm>
            <a:off x="5647757" y="1437110"/>
            <a:ext cx="3407738" cy="27432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Univers Condensed" panose="020B0506020202050204" pitchFamily="34" charset="0"/>
              </a:rPr>
              <a:t>Results from each influencer</a:t>
            </a:r>
          </a:p>
        </p:txBody>
      </p:sp>
      <p:sp>
        <p:nvSpPr>
          <p:cNvPr id="11" name="Left Bracket 10">
            <a:extLst>
              <a:ext uri="{FF2B5EF4-FFF2-40B4-BE49-F238E27FC236}">
                <a16:creationId xmlns:a16="http://schemas.microsoft.com/office/drawing/2014/main" id="{361681C6-940B-429E-8AED-78ACFAA4BD1F}"/>
              </a:ext>
            </a:extLst>
          </p:cNvPr>
          <p:cNvSpPr/>
          <p:nvPr/>
        </p:nvSpPr>
        <p:spPr>
          <a:xfrm rot="5400000">
            <a:off x="3843096" y="4260853"/>
            <a:ext cx="91440" cy="914400"/>
          </a:xfrm>
          <a:prstGeom prst="leftBracket">
            <a:avLst/>
          </a:prstGeom>
          <a:ln w="12700" cap="flat" cmpd="sng" algn="ctr">
            <a:solidFill>
              <a:srgbClr val="E61D3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3" name="Connector: Elbow 12">
            <a:extLst>
              <a:ext uri="{FF2B5EF4-FFF2-40B4-BE49-F238E27FC236}">
                <a16:creationId xmlns:a16="http://schemas.microsoft.com/office/drawing/2014/main" id="{D5A83183-D09E-44BF-AAFC-FC272795E5AF}"/>
              </a:ext>
            </a:extLst>
          </p:cNvPr>
          <p:cNvCxnSpPr>
            <a:cxnSpLocks/>
            <a:stCxn id="11" idx="1"/>
          </p:cNvCxnSpPr>
          <p:nvPr/>
        </p:nvCxnSpPr>
        <p:spPr>
          <a:xfrm rot="5400000" flipH="1" flipV="1">
            <a:off x="4068456" y="3165489"/>
            <a:ext cx="1327205" cy="1686484"/>
          </a:xfrm>
          <a:prstGeom prst="bentConnector2">
            <a:avLst/>
          </a:prstGeom>
          <a:ln w="12700" cap="flat" cmpd="sng" algn="ctr">
            <a:solidFill>
              <a:srgbClr val="E61D36"/>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8" name="Table 17">
            <a:extLst>
              <a:ext uri="{FF2B5EF4-FFF2-40B4-BE49-F238E27FC236}">
                <a16:creationId xmlns:a16="http://schemas.microsoft.com/office/drawing/2014/main" id="{E916F4DC-93A2-443C-9776-5DFBCE21DB7C}"/>
              </a:ext>
            </a:extLst>
          </p:cNvPr>
          <p:cNvGraphicFramePr>
            <a:graphicFrameLocks noGrp="1"/>
          </p:cNvGraphicFramePr>
          <p:nvPr>
            <p:extLst>
              <p:ext uri="{D42A27DB-BD31-4B8C-83A1-F6EECF244321}">
                <p14:modId xmlns:p14="http://schemas.microsoft.com/office/powerpoint/2010/main" val="1891682506"/>
              </p:ext>
            </p:extLst>
          </p:nvPr>
        </p:nvGraphicFramePr>
        <p:xfrm>
          <a:off x="1024332" y="1973649"/>
          <a:ext cx="8031163" cy="335280"/>
        </p:xfrm>
        <a:graphic>
          <a:graphicData uri="http://schemas.openxmlformats.org/drawingml/2006/table">
            <a:tbl>
              <a:tblPr firstRow="1" bandRow="1">
                <a:tableStyleId>{5C22544A-7EE6-4342-B048-85BDC9FD1C3A}</a:tableStyleId>
              </a:tblPr>
              <a:tblGrid>
                <a:gridCol w="1147309">
                  <a:extLst>
                    <a:ext uri="{9D8B030D-6E8A-4147-A177-3AD203B41FA5}">
                      <a16:colId xmlns:a16="http://schemas.microsoft.com/office/drawing/2014/main" val="3484998671"/>
                    </a:ext>
                  </a:extLst>
                </a:gridCol>
                <a:gridCol w="1147309">
                  <a:extLst>
                    <a:ext uri="{9D8B030D-6E8A-4147-A177-3AD203B41FA5}">
                      <a16:colId xmlns:a16="http://schemas.microsoft.com/office/drawing/2014/main" val="3535309988"/>
                    </a:ext>
                  </a:extLst>
                </a:gridCol>
                <a:gridCol w="1147309">
                  <a:extLst>
                    <a:ext uri="{9D8B030D-6E8A-4147-A177-3AD203B41FA5}">
                      <a16:colId xmlns:a16="http://schemas.microsoft.com/office/drawing/2014/main" val="2043777613"/>
                    </a:ext>
                  </a:extLst>
                </a:gridCol>
                <a:gridCol w="1147309">
                  <a:extLst>
                    <a:ext uri="{9D8B030D-6E8A-4147-A177-3AD203B41FA5}">
                      <a16:colId xmlns:a16="http://schemas.microsoft.com/office/drawing/2014/main" val="1727187527"/>
                    </a:ext>
                  </a:extLst>
                </a:gridCol>
                <a:gridCol w="1147309">
                  <a:extLst>
                    <a:ext uri="{9D8B030D-6E8A-4147-A177-3AD203B41FA5}">
                      <a16:colId xmlns:a16="http://schemas.microsoft.com/office/drawing/2014/main" val="2641326012"/>
                    </a:ext>
                  </a:extLst>
                </a:gridCol>
                <a:gridCol w="1147309">
                  <a:extLst>
                    <a:ext uri="{9D8B030D-6E8A-4147-A177-3AD203B41FA5}">
                      <a16:colId xmlns:a16="http://schemas.microsoft.com/office/drawing/2014/main" val="2335939512"/>
                    </a:ext>
                  </a:extLst>
                </a:gridCol>
                <a:gridCol w="1147309">
                  <a:extLst>
                    <a:ext uri="{9D8B030D-6E8A-4147-A177-3AD203B41FA5}">
                      <a16:colId xmlns:a16="http://schemas.microsoft.com/office/drawing/2014/main" val="135548938"/>
                    </a:ext>
                  </a:extLst>
                </a:gridCol>
              </a:tblGrid>
              <a:tr h="226382">
                <a:tc>
                  <a:txBody>
                    <a:bodyPr/>
                    <a:lstStyle/>
                    <a:p>
                      <a:pPr algn="ctr"/>
                      <a:r>
                        <a:rPr lang="en-US" sz="1600" b="1" dirty="0">
                          <a:solidFill>
                            <a:srgbClr val="000000"/>
                          </a:solidFill>
                          <a:latin typeface="Univers Condensed" panose="020B0506020202050204" pitchFamily="34" charset="0"/>
                        </a:rPr>
                        <a:t>578</a:t>
                      </a:r>
                    </a:p>
                  </a:txBody>
                  <a:tcPr>
                    <a:lnL w="12700" cap="flat" cmpd="sng" algn="ctr">
                      <a:noFill/>
                      <a:prstDash val="sysDot"/>
                      <a:round/>
                      <a:headEnd type="none" w="med" len="med"/>
                      <a:tailEnd type="none" w="med" len="med"/>
                    </a:lnL>
                    <a:lnR w="12700" cap="flat" cmpd="sng" algn="ctr">
                      <a:solidFill>
                        <a:schemeClr val="bg1">
                          <a:lumMod val="50000"/>
                        </a:schemeClr>
                      </a:solidFill>
                      <a:prstDash val="sysDot"/>
                      <a:round/>
                      <a:headEnd type="none" w="med" len="med"/>
                      <a:tailEnd type="none" w="med" len="med"/>
                    </a:lnR>
                    <a:solidFill>
                      <a:srgbClr val="F2F2F2"/>
                    </a:solidFill>
                  </a:tcPr>
                </a:tc>
                <a:tc>
                  <a:txBody>
                    <a:bodyPr/>
                    <a:lstStyle/>
                    <a:p>
                      <a:pPr algn="ctr"/>
                      <a:r>
                        <a:rPr lang="en-US" sz="1600" b="1" dirty="0">
                          <a:solidFill>
                            <a:srgbClr val="000000"/>
                          </a:solidFill>
                          <a:latin typeface="Univers Condensed" panose="020B0506020202050204" pitchFamily="34" charset="0"/>
                        </a:rPr>
                        <a:t>2033</a:t>
                      </a:r>
                    </a:p>
                  </a:txBody>
                  <a:tcPr>
                    <a:lnL w="12700" cap="flat" cmpd="sng" algn="ctr">
                      <a:solidFill>
                        <a:schemeClr val="bg1">
                          <a:lumMod val="50000"/>
                        </a:schemeClr>
                      </a:solidFill>
                      <a:prstDash val="sysDot"/>
                      <a:round/>
                      <a:headEnd type="none" w="med" len="med"/>
                      <a:tailEnd type="none" w="med" len="med"/>
                    </a:lnL>
                    <a:lnR w="12700" cap="flat" cmpd="sng" algn="ctr">
                      <a:solidFill>
                        <a:schemeClr val="bg1">
                          <a:lumMod val="50000"/>
                        </a:schemeClr>
                      </a:solidFill>
                      <a:prstDash val="sysDot"/>
                      <a:round/>
                      <a:headEnd type="none" w="med" len="med"/>
                      <a:tailEnd type="none" w="med" len="med"/>
                    </a:lnR>
                    <a:solidFill>
                      <a:srgbClr val="F2F2F2"/>
                    </a:solidFill>
                  </a:tcPr>
                </a:tc>
                <a:tc>
                  <a:txBody>
                    <a:bodyPr/>
                    <a:lstStyle/>
                    <a:p>
                      <a:pPr algn="ctr"/>
                      <a:r>
                        <a:rPr lang="en-US" sz="1600" b="1" dirty="0">
                          <a:solidFill>
                            <a:srgbClr val="000000"/>
                          </a:solidFill>
                          <a:latin typeface="Univers Condensed" panose="020B0506020202050204" pitchFamily="34" charset="0"/>
                        </a:rPr>
                        <a:t>2145</a:t>
                      </a:r>
                    </a:p>
                  </a:txBody>
                  <a:tcPr>
                    <a:lnL w="12700" cap="flat" cmpd="sng" algn="ctr">
                      <a:solidFill>
                        <a:schemeClr val="bg1">
                          <a:lumMod val="50000"/>
                        </a:schemeClr>
                      </a:solidFill>
                      <a:prstDash val="sysDot"/>
                      <a:round/>
                      <a:headEnd type="none" w="med" len="med"/>
                      <a:tailEnd type="none" w="med" len="med"/>
                    </a:lnL>
                    <a:lnR w="12700" cap="flat" cmpd="sng" algn="ctr">
                      <a:solidFill>
                        <a:schemeClr val="bg1">
                          <a:lumMod val="50000"/>
                        </a:schemeClr>
                      </a:solidFill>
                      <a:prstDash val="sysDot"/>
                      <a:round/>
                      <a:headEnd type="none" w="med" len="med"/>
                      <a:tailEnd type="none" w="med" len="med"/>
                    </a:lnR>
                    <a:solidFill>
                      <a:srgbClr val="F2F2F2"/>
                    </a:solidFill>
                  </a:tcPr>
                </a:tc>
                <a:tc>
                  <a:txBody>
                    <a:bodyPr/>
                    <a:lstStyle/>
                    <a:p>
                      <a:pPr algn="ctr"/>
                      <a:r>
                        <a:rPr lang="en-US" sz="1600" b="1" dirty="0">
                          <a:solidFill>
                            <a:srgbClr val="000000"/>
                          </a:solidFill>
                          <a:latin typeface="Univers Condensed" panose="020B0506020202050204" pitchFamily="34" charset="0"/>
                        </a:rPr>
                        <a:t>402</a:t>
                      </a:r>
                    </a:p>
                  </a:txBody>
                  <a:tcPr>
                    <a:lnL w="12700" cap="flat" cmpd="sng" algn="ctr">
                      <a:solidFill>
                        <a:schemeClr val="bg1">
                          <a:lumMod val="50000"/>
                        </a:schemeClr>
                      </a:solidFill>
                      <a:prstDash val="sysDot"/>
                      <a:round/>
                      <a:headEnd type="none" w="med" len="med"/>
                      <a:tailEnd type="none" w="med" len="med"/>
                    </a:lnL>
                    <a:lnR w="12700" cap="flat" cmpd="sng" algn="ctr">
                      <a:solidFill>
                        <a:schemeClr val="bg1">
                          <a:lumMod val="50000"/>
                        </a:schemeClr>
                      </a:solidFill>
                      <a:prstDash val="sysDot"/>
                      <a:round/>
                      <a:headEnd type="none" w="med" len="med"/>
                      <a:tailEnd type="none" w="med" len="med"/>
                    </a:lnR>
                    <a:solidFill>
                      <a:srgbClr val="F2F2F2"/>
                    </a:solidFill>
                  </a:tcPr>
                </a:tc>
                <a:tc>
                  <a:txBody>
                    <a:bodyPr/>
                    <a:lstStyle/>
                    <a:p>
                      <a:pPr algn="ctr"/>
                      <a:r>
                        <a:rPr lang="en-US" sz="1600" b="1" dirty="0">
                          <a:solidFill>
                            <a:srgbClr val="000000"/>
                          </a:solidFill>
                          <a:latin typeface="Univers Condensed" panose="020B0506020202050204" pitchFamily="34" charset="0"/>
                        </a:rPr>
                        <a:t>344</a:t>
                      </a:r>
                    </a:p>
                  </a:txBody>
                  <a:tcPr>
                    <a:lnL w="12700" cap="flat" cmpd="sng" algn="ctr">
                      <a:solidFill>
                        <a:schemeClr val="bg1">
                          <a:lumMod val="50000"/>
                        </a:schemeClr>
                      </a:solidFill>
                      <a:prstDash val="sysDot"/>
                      <a:round/>
                      <a:headEnd type="none" w="med" len="med"/>
                      <a:tailEnd type="none" w="med" len="med"/>
                    </a:lnL>
                    <a:lnR w="12700" cap="flat" cmpd="sng" algn="ctr">
                      <a:solidFill>
                        <a:schemeClr val="bg1">
                          <a:lumMod val="50000"/>
                        </a:schemeClr>
                      </a:solidFill>
                      <a:prstDash val="sysDot"/>
                      <a:round/>
                      <a:headEnd type="none" w="med" len="med"/>
                      <a:tailEnd type="none" w="med" len="med"/>
                    </a:lnR>
                    <a:solidFill>
                      <a:srgbClr val="F2F2F2"/>
                    </a:solidFill>
                  </a:tcPr>
                </a:tc>
                <a:tc>
                  <a:txBody>
                    <a:bodyPr/>
                    <a:lstStyle/>
                    <a:p>
                      <a:pPr algn="ctr"/>
                      <a:r>
                        <a:rPr lang="en-US" sz="1600" b="1" dirty="0">
                          <a:solidFill>
                            <a:srgbClr val="000000"/>
                          </a:solidFill>
                          <a:latin typeface="Univers Condensed" panose="020B0506020202050204" pitchFamily="34" charset="0"/>
                        </a:rPr>
                        <a:t>227</a:t>
                      </a:r>
                    </a:p>
                  </a:txBody>
                  <a:tcPr>
                    <a:lnL w="12700" cap="flat" cmpd="sng" algn="ctr">
                      <a:solidFill>
                        <a:schemeClr val="bg1">
                          <a:lumMod val="50000"/>
                        </a:schemeClr>
                      </a:solidFill>
                      <a:prstDash val="sysDot"/>
                      <a:round/>
                      <a:headEnd type="none" w="med" len="med"/>
                      <a:tailEnd type="none" w="med" len="med"/>
                    </a:lnL>
                    <a:lnR w="12700" cap="flat" cmpd="sng" algn="ctr">
                      <a:solidFill>
                        <a:schemeClr val="bg1">
                          <a:lumMod val="50000"/>
                        </a:schemeClr>
                      </a:solidFill>
                      <a:prstDash val="sysDot"/>
                      <a:round/>
                      <a:headEnd type="none" w="med" len="med"/>
                      <a:tailEnd type="none" w="med" len="med"/>
                    </a:lnR>
                    <a:solidFill>
                      <a:srgbClr val="F2F2F2"/>
                    </a:solidFill>
                  </a:tcPr>
                </a:tc>
                <a:tc>
                  <a:txBody>
                    <a:bodyPr/>
                    <a:lstStyle/>
                    <a:p>
                      <a:pPr algn="ctr"/>
                      <a:r>
                        <a:rPr lang="en-US" sz="1600" b="1" dirty="0">
                          <a:solidFill>
                            <a:srgbClr val="000000"/>
                          </a:solidFill>
                          <a:latin typeface="Univers Condensed" panose="020B0506020202050204" pitchFamily="34" charset="0"/>
                        </a:rPr>
                        <a:t>1571</a:t>
                      </a:r>
                    </a:p>
                  </a:txBody>
                  <a:tcPr>
                    <a:lnL w="12700" cap="flat" cmpd="sng" algn="ctr">
                      <a:solidFill>
                        <a:schemeClr val="bg1">
                          <a:lumMod val="50000"/>
                        </a:schemeClr>
                      </a:solidFill>
                      <a:prstDash val="sysDot"/>
                      <a:round/>
                      <a:headEnd type="none" w="med" len="med"/>
                      <a:tailEnd type="none" w="med" len="med"/>
                    </a:lnL>
                    <a:solidFill>
                      <a:srgbClr val="F2F2F2"/>
                    </a:solidFill>
                  </a:tcPr>
                </a:tc>
                <a:extLst>
                  <a:ext uri="{0D108BD9-81ED-4DB2-BD59-A6C34878D82A}">
                    <a16:rowId xmlns:a16="http://schemas.microsoft.com/office/drawing/2014/main" val="703447583"/>
                  </a:ext>
                </a:extLst>
              </a:tr>
            </a:tbl>
          </a:graphicData>
        </a:graphic>
      </p:graphicFrame>
      <p:sp>
        <p:nvSpPr>
          <p:cNvPr id="21" name="TextBox 20">
            <a:extLst>
              <a:ext uri="{FF2B5EF4-FFF2-40B4-BE49-F238E27FC236}">
                <a16:creationId xmlns:a16="http://schemas.microsoft.com/office/drawing/2014/main" id="{09E7346D-0A16-42AB-8C23-54CAAD01F81E}"/>
              </a:ext>
            </a:extLst>
          </p:cNvPr>
          <p:cNvSpPr txBox="1"/>
          <p:nvPr/>
        </p:nvSpPr>
        <p:spPr>
          <a:xfrm>
            <a:off x="1024331" y="1738372"/>
            <a:ext cx="1441906" cy="261610"/>
          </a:xfrm>
          <a:prstGeom prst="rect">
            <a:avLst/>
          </a:prstGeom>
          <a:solidFill>
            <a:srgbClr val="F2F2F2"/>
          </a:solidFill>
        </p:spPr>
        <p:txBody>
          <a:bodyPr wrap="square" rtlCol="0">
            <a:spAutoFit/>
          </a:bodyPr>
          <a:lstStyle/>
          <a:p>
            <a:r>
              <a:rPr lang="en-US" sz="1100" b="1" dirty="0">
                <a:latin typeface="Univers Condensed" panose="020B0506020202050204" pitchFamily="34" charset="0"/>
              </a:rPr>
              <a:t># of game plays</a:t>
            </a:r>
          </a:p>
        </p:txBody>
      </p:sp>
      <p:pic>
        <p:nvPicPr>
          <p:cNvPr id="5" name="Picture 4" descr="A black and white photo of a person&#10;&#10;Description automatically generated">
            <a:extLst>
              <a:ext uri="{FF2B5EF4-FFF2-40B4-BE49-F238E27FC236}">
                <a16:creationId xmlns:a16="http://schemas.microsoft.com/office/drawing/2014/main" id="{AB0417ED-AD14-4D77-B898-E6B74BB21BCA}"/>
              </a:ext>
            </a:extLst>
          </p:cNvPr>
          <p:cNvPicPr>
            <a:picLocks noChangeAspect="1"/>
          </p:cNvPicPr>
          <p:nvPr/>
        </p:nvPicPr>
        <p:blipFill rotWithShape="1">
          <a:blip r:embed="rId4">
            <a:extLst>
              <a:ext uri="{28A0092B-C50C-407E-A947-70E740481C1C}">
                <a14:useLocalDpi xmlns:a14="http://schemas.microsoft.com/office/drawing/2010/main" val="0"/>
              </a:ext>
            </a:extLst>
          </a:blip>
          <a:srcRect t="1" b="20718"/>
          <a:stretch/>
        </p:blipFill>
        <p:spPr>
          <a:xfrm>
            <a:off x="5740443" y="2428698"/>
            <a:ext cx="922039" cy="914400"/>
          </a:xfrm>
          <a:prstGeom prst="ellipse">
            <a:avLst/>
          </a:prstGeom>
        </p:spPr>
      </p:pic>
      <p:pic>
        <p:nvPicPr>
          <p:cNvPr id="10" name="Picture 9" descr="A person posing for a picture&#10;&#10;Description automatically generated">
            <a:extLst>
              <a:ext uri="{FF2B5EF4-FFF2-40B4-BE49-F238E27FC236}">
                <a16:creationId xmlns:a16="http://schemas.microsoft.com/office/drawing/2014/main" id="{13566A81-454F-4079-923B-99D2607A6A28}"/>
              </a:ext>
            </a:extLst>
          </p:cNvPr>
          <p:cNvPicPr>
            <a:picLocks noChangeAspect="1"/>
          </p:cNvPicPr>
          <p:nvPr/>
        </p:nvPicPr>
        <p:blipFill rotWithShape="1">
          <a:blip r:embed="rId5">
            <a:extLst>
              <a:ext uri="{28A0092B-C50C-407E-A947-70E740481C1C}">
                <a14:useLocalDpi xmlns:a14="http://schemas.microsoft.com/office/drawing/2010/main" val="0"/>
              </a:ext>
            </a:extLst>
          </a:blip>
          <a:srcRect b="20160"/>
          <a:stretch/>
        </p:blipFill>
        <p:spPr>
          <a:xfrm>
            <a:off x="6882267" y="2429611"/>
            <a:ext cx="914400" cy="912575"/>
          </a:xfrm>
          <a:prstGeom prst="ellipse">
            <a:avLst/>
          </a:prstGeom>
        </p:spPr>
      </p:pic>
      <p:pic>
        <p:nvPicPr>
          <p:cNvPr id="14" name="Picture 13" descr="A person sitting in a chair&#10;&#10;Description automatically generated">
            <a:extLst>
              <a:ext uri="{FF2B5EF4-FFF2-40B4-BE49-F238E27FC236}">
                <a16:creationId xmlns:a16="http://schemas.microsoft.com/office/drawing/2014/main" id="{4C60E822-A279-4D91-AADF-9068A8AE8851}"/>
              </a:ext>
            </a:extLst>
          </p:cNvPr>
          <p:cNvPicPr>
            <a:picLocks noChangeAspect="1"/>
          </p:cNvPicPr>
          <p:nvPr/>
        </p:nvPicPr>
        <p:blipFill rotWithShape="1">
          <a:blip r:embed="rId6">
            <a:extLst>
              <a:ext uri="{28A0092B-C50C-407E-A947-70E740481C1C}">
                <a14:useLocalDpi xmlns:a14="http://schemas.microsoft.com/office/drawing/2010/main" val="0"/>
              </a:ext>
            </a:extLst>
          </a:blip>
          <a:srcRect t="1" b="19920"/>
          <a:stretch/>
        </p:blipFill>
        <p:spPr>
          <a:xfrm>
            <a:off x="8016453" y="2428242"/>
            <a:ext cx="914400" cy="915312"/>
          </a:xfrm>
          <a:prstGeom prst="ellipse">
            <a:avLst/>
          </a:prstGeom>
        </p:spPr>
      </p:pic>
      <p:sp>
        <p:nvSpPr>
          <p:cNvPr id="3" name="Rectangle 2">
            <a:extLst>
              <a:ext uri="{FF2B5EF4-FFF2-40B4-BE49-F238E27FC236}">
                <a16:creationId xmlns:a16="http://schemas.microsoft.com/office/drawing/2014/main" id="{7C72F581-1B76-4066-AC29-9383A3242FC2}"/>
              </a:ext>
            </a:extLst>
          </p:cNvPr>
          <p:cNvSpPr/>
          <p:nvPr/>
        </p:nvSpPr>
        <p:spPr>
          <a:xfrm>
            <a:off x="2135425" y="1893888"/>
            <a:ext cx="2359919" cy="487932"/>
          </a:xfrm>
          <a:prstGeom prst="rect">
            <a:avLst/>
          </a:prstGeom>
          <a:noFill/>
          <a:ln>
            <a:solidFill>
              <a:srgbClr val="2EC3B5"/>
            </a:solidFill>
          </a:ln>
          <a:effectLst>
            <a:glow rad="101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1176032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F19BC7-F24D-482A-BA3D-BDFC00235FD0}"/>
              </a:ext>
            </a:extLst>
          </p:cNvPr>
          <p:cNvSpPr>
            <a:spLocks noGrp="1"/>
          </p:cNvSpPr>
          <p:nvPr>
            <p:ph type="title"/>
          </p:nvPr>
        </p:nvSpPr>
        <p:spPr/>
        <p:txBody>
          <a:bodyPr/>
          <a:lstStyle/>
          <a:p>
            <a:r>
              <a:rPr lang="en-US" dirty="0"/>
              <a:t>Notable findings</a:t>
            </a:r>
          </a:p>
        </p:txBody>
      </p:sp>
      <p:sp>
        <p:nvSpPr>
          <p:cNvPr id="5" name="Text Placeholder 4">
            <a:extLst>
              <a:ext uri="{FF2B5EF4-FFF2-40B4-BE49-F238E27FC236}">
                <a16:creationId xmlns:a16="http://schemas.microsoft.com/office/drawing/2014/main" id="{1F74F43D-1C61-4872-888C-AB1703562CC9}"/>
              </a:ext>
            </a:extLst>
          </p:cNvPr>
          <p:cNvSpPr>
            <a:spLocks noGrp="1"/>
          </p:cNvSpPr>
          <p:nvPr>
            <p:ph type="body" sz="quarter" idx="10"/>
          </p:nvPr>
        </p:nvSpPr>
        <p:spPr>
          <a:xfrm>
            <a:off x="1866369" y="1584324"/>
            <a:ext cx="10020831" cy="4681721"/>
          </a:xfrm>
        </p:spPr>
        <p:txBody>
          <a:bodyPr/>
          <a:lstStyle/>
          <a:p>
            <a:r>
              <a:rPr lang="en-US" b="1" dirty="0">
                <a:highlight>
                  <a:srgbClr val="FFFFFF"/>
                </a:highlight>
              </a:rPr>
              <a:t>Step1 clients are at high risk and uniquely reached online</a:t>
            </a:r>
          </a:p>
          <a:p>
            <a:pPr lvl="1"/>
            <a:r>
              <a:rPr lang="en-US" dirty="0">
                <a:highlight>
                  <a:srgbClr val="FFFFFF"/>
                </a:highlight>
              </a:rPr>
              <a:t>40% of </a:t>
            </a:r>
            <a:r>
              <a:rPr lang="en-US" dirty="0"/>
              <a:t>risk assessments disclosing key population status</a:t>
            </a:r>
          </a:p>
          <a:p>
            <a:pPr lvl="1"/>
            <a:r>
              <a:rPr lang="en-US" dirty="0">
                <a:highlight>
                  <a:srgbClr val="FFFFFF"/>
                </a:highlight>
              </a:rPr>
              <a:t>47% </a:t>
            </a:r>
            <a:r>
              <a:rPr lang="en-US" dirty="0"/>
              <a:t>of risk assessments disclosing HIV+ status are not taking treatment consistently, including not yet initiated and LTFU (N=278 PLHIV)</a:t>
            </a:r>
          </a:p>
          <a:p>
            <a:pPr lvl="1"/>
            <a:r>
              <a:rPr lang="en-US" dirty="0">
                <a:highlight>
                  <a:srgbClr val="FFFFFF"/>
                </a:highlight>
              </a:rPr>
              <a:t>70% </a:t>
            </a:r>
            <a:r>
              <a:rPr lang="en-US" dirty="0"/>
              <a:t>clients tested for HIV through Step1 were not reached by CBO in past 6 months; 35% are first time testers</a:t>
            </a:r>
          </a:p>
          <a:p>
            <a:r>
              <a:rPr lang="en-US" b="1" dirty="0"/>
              <a:t>There remain challenges in client flow and service uptake</a:t>
            </a:r>
          </a:p>
          <a:p>
            <a:pPr lvl="1"/>
            <a:r>
              <a:rPr lang="en-US" dirty="0"/>
              <a:t>Clients presented with “high or medium” HIV risk on game, are less likely to book an appointment than those of lower risk (B -0.428; p 0.49)</a:t>
            </a:r>
          </a:p>
          <a:p>
            <a:pPr lvl="1"/>
            <a:r>
              <a:rPr lang="en-US" dirty="0"/>
              <a:t>Arrival rate drops when booking appointment far in future</a:t>
            </a:r>
          </a:p>
          <a:p>
            <a:pPr lvl="1"/>
            <a:r>
              <a:rPr lang="en-US" dirty="0"/>
              <a:t>Target audience still getting used to the idea of booking HIV services</a:t>
            </a:r>
          </a:p>
          <a:p>
            <a:pPr lvl="1"/>
            <a:endParaRPr lang="en-US" dirty="0"/>
          </a:p>
        </p:txBody>
      </p:sp>
    </p:spTree>
    <p:extLst>
      <p:ext uri="{BB962C8B-B14F-4D97-AF65-F5344CB8AC3E}">
        <p14:creationId xmlns:p14="http://schemas.microsoft.com/office/powerpoint/2010/main" val="977243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985783-A34D-4592-9403-E860BFFD3F13}"/>
              </a:ext>
            </a:extLst>
          </p:cNvPr>
          <p:cNvSpPr>
            <a:spLocks noGrp="1"/>
          </p:cNvSpPr>
          <p:nvPr>
            <p:ph type="title"/>
          </p:nvPr>
        </p:nvSpPr>
        <p:spPr/>
        <p:txBody>
          <a:bodyPr/>
          <a:lstStyle/>
          <a:p>
            <a:r>
              <a:rPr lang="en-US" dirty="0"/>
              <a:t>What clients think…</a:t>
            </a:r>
          </a:p>
        </p:txBody>
      </p:sp>
      <p:sp>
        <p:nvSpPr>
          <p:cNvPr id="4" name="Text Placeholder 3">
            <a:extLst>
              <a:ext uri="{FF2B5EF4-FFF2-40B4-BE49-F238E27FC236}">
                <a16:creationId xmlns:a16="http://schemas.microsoft.com/office/drawing/2014/main" id="{2A0916F7-BDA1-4D38-BD75-29F0F8A5CC5B}"/>
              </a:ext>
            </a:extLst>
          </p:cNvPr>
          <p:cNvSpPr>
            <a:spLocks noGrp="1"/>
          </p:cNvSpPr>
          <p:nvPr>
            <p:ph type="body" sz="quarter" idx="10"/>
          </p:nvPr>
        </p:nvSpPr>
        <p:spPr/>
        <p:txBody>
          <a:bodyPr/>
          <a:lstStyle/>
          <a:p>
            <a:r>
              <a:rPr lang="en-US" sz="2200" dirty="0"/>
              <a:t>“I'm grateful for the way you handle people... Truly for the common good. Thank you.”</a:t>
            </a:r>
          </a:p>
          <a:p>
            <a:endParaRPr lang="en-US" sz="2200" dirty="0"/>
          </a:p>
          <a:p>
            <a:r>
              <a:rPr lang="en-US" sz="2200" dirty="0"/>
              <a:t>“The questions were asked in a way that was not intrusive or scary.”</a:t>
            </a:r>
          </a:p>
          <a:p>
            <a:endParaRPr lang="en-US" sz="2200" dirty="0"/>
          </a:p>
          <a:p>
            <a:r>
              <a:rPr lang="en-US" sz="2200" dirty="0"/>
              <a:t>“Quite positive. Gives me courage to want to know my status.”</a:t>
            </a:r>
          </a:p>
        </p:txBody>
      </p:sp>
      <p:pic>
        <p:nvPicPr>
          <p:cNvPr id="7" name="Chart Placeholder 6">
            <a:extLst>
              <a:ext uri="{FF2B5EF4-FFF2-40B4-BE49-F238E27FC236}">
                <a16:creationId xmlns:a16="http://schemas.microsoft.com/office/drawing/2014/main" id="{5110FAF4-7E3E-4763-9C9E-060A46441A95}"/>
              </a:ext>
            </a:extLst>
          </p:cNvPr>
          <p:cNvPicPr>
            <a:picLocks noGrp="1" noChangeAspect="1"/>
          </p:cNvPicPr>
          <p:nvPr>
            <p:ph type="chart" sz="quarter" idx="11"/>
          </p:nvPr>
        </p:nvPicPr>
        <p:blipFill>
          <a:blip r:embed="rId2">
            <a:extLst>
              <a:ext uri="{28A0092B-C50C-407E-A947-70E740481C1C}">
                <a14:useLocalDpi xmlns:a14="http://schemas.microsoft.com/office/drawing/2010/main" val="0"/>
              </a:ext>
            </a:extLst>
          </a:blip>
          <a:stretch>
            <a:fillRect/>
          </a:stretch>
        </p:blipFill>
        <p:spPr>
          <a:xfrm>
            <a:off x="6324600" y="1542467"/>
            <a:ext cx="5303838" cy="3534940"/>
          </a:xfrm>
          <a:prstGeom prst="rect">
            <a:avLst/>
          </a:prstGeom>
        </p:spPr>
      </p:pic>
    </p:spTree>
    <p:extLst>
      <p:ext uri="{BB962C8B-B14F-4D97-AF65-F5344CB8AC3E}">
        <p14:creationId xmlns:p14="http://schemas.microsoft.com/office/powerpoint/2010/main" val="8888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E19AA-02D5-4464-B8D2-E5570C518EBE}"/>
              </a:ext>
            </a:extLst>
          </p:cNvPr>
          <p:cNvSpPr>
            <a:spLocks noGrp="1"/>
          </p:cNvSpPr>
          <p:nvPr>
            <p:ph type="title"/>
          </p:nvPr>
        </p:nvSpPr>
        <p:spPr/>
        <p:txBody>
          <a:bodyPr/>
          <a:lstStyle/>
          <a:p>
            <a:r>
              <a:rPr lang="en-US" dirty="0"/>
              <a:t>My takeaways…</a:t>
            </a:r>
          </a:p>
        </p:txBody>
      </p:sp>
      <p:sp>
        <p:nvSpPr>
          <p:cNvPr id="5" name="Text Placeholder 4">
            <a:extLst>
              <a:ext uri="{FF2B5EF4-FFF2-40B4-BE49-F238E27FC236}">
                <a16:creationId xmlns:a16="http://schemas.microsoft.com/office/drawing/2014/main" id="{6D7DE33A-65AD-495A-B1EA-411045768DC4}"/>
              </a:ext>
            </a:extLst>
          </p:cNvPr>
          <p:cNvSpPr>
            <a:spLocks noGrp="1"/>
          </p:cNvSpPr>
          <p:nvPr>
            <p:ph type="body" sz="quarter" idx="10"/>
          </p:nvPr>
        </p:nvSpPr>
        <p:spPr/>
        <p:txBody>
          <a:bodyPr/>
          <a:lstStyle/>
          <a:p>
            <a:r>
              <a:rPr lang="en-US" b="1" dirty="0"/>
              <a:t>Convenience and influencer marketing: </a:t>
            </a:r>
          </a:p>
          <a:p>
            <a:pPr marL="342900" indent="-342900">
              <a:buFont typeface="Arial" panose="020B0604020202020204" pitchFamily="34" charset="0"/>
              <a:buChar char="•"/>
            </a:pPr>
            <a:r>
              <a:rPr lang="en-US" sz="2000" dirty="0"/>
              <a:t>Convenience of making a secure online booking to access services</a:t>
            </a:r>
          </a:p>
          <a:p>
            <a:pPr marL="342900" indent="-342900">
              <a:buFont typeface="Arial" panose="020B0604020202020204" pitchFamily="34" charset="0"/>
              <a:buChar char="•"/>
            </a:pPr>
            <a:r>
              <a:rPr lang="en-US" sz="2000" dirty="0"/>
              <a:t>Influencers can be great for establishing brand identity and developing trust among target audiences for sexual health services. They can boost results of other outreach approaches.</a:t>
            </a:r>
            <a:endParaRPr lang="en-US" sz="1800" dirty="0"/>
          </a:p>
          <a:p>
            <a:r>
              <a:rPr lang="en-US" sz="1800" dirty="0"/>
              <a:t>@</a:t>
            </a:r>
            <a:r>
              <a:rPr lang="en-US" sz="1800" dirty="0" err="1"/>
              <a:t>DenisNzioka</a:t>
            </a:r>
            <a:endParaRPr lang="en-US" sz="1800" dirty="0"/>
          </a:p>
        </p:txBody>
      </p:sp>
      <p:pic>
        <p:nvPicPr>
          <p:cNvPr id="12" name="Chart Placeholder 11">
            <a:extLst>
              <a:ext uri="{FF2B5EF4-FFF2-40B4-BE49-F238E27FC236}">
                <a16:creationId xmlns:a16="http://schemas.microsoft.com/office/drawing/2014/main" id="{6876678D-8DFA-4BB9-A794-FEE6EA3CEB14}"/>
              </a:ext>
            </a:extLst>
          </p:cNvPr>
          <p:cNvPicPr>
            <a:picLocks noGrp="1" noChangeAspect="1"/>
          </p:cNvPicPr>
          <p:nvPr>
            <p:ph type="chart" sz="quarter" idx="11"/>
          </p:nvPr>
        </p:nvPicPr>
        <p:blipFill>
          <a:blip r:embed="rId2">
            <a:extLst>
              <a:ext uri="{28A0092B-C50C-407E-A947-70E740481C1C}">
                <a14:useLocalDpi xmlns:a14="http://schemas.microsoft.com/office/drawing/2010/main" val="0"/>
              </a:ext>
            </a:extLst>
          </a:blip>
          <a:stretch>
            <a:fillRect/>
          </a:stretch>
        </p:blipFill>
        <p:spPr>
          <a:xfrm>
            <a:off x="6326981" y="660400"/>
            <a:ext cx="5299075" cy="5299075"/>
          </a:xfrm>
          <a:prstGeom prst="rect">
            <a:avLst/>
          </a:prstGeom>
        </p:spPr>
      </p:pic>
    </p:spTree>
    <p:extLst>
      <p:ext uri="{BB962C8B-B14F-4D97-AF65-F5344CB8AC3E}">
        <p14:creationId xmlns:p14="http://schemas.microsoft.com/office/powerpoint/2010/main" val="1739615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E78F6-8322-4600-8374-E6DAEFF41234}"/>
              </a:ext>
            </a:extLst>
          </p:cNvPr>
          <p:cNvSpPr>
            <a:spLocks noGrp="1"/>
          </p:cNvSpPr>
          <p:nvPr>
            <p:ph type="title"/>
          </p:nvPr>
        </p:nvSpPr>
        <p:spPr/>
        <p:txBody>
          <a:bodyPr/>
          <a:lstStyle/>
          <a:p>
            <a:r>
              <a:rPr lang="en-US" dirty="0"/>
              <a:t>Stay connected with LINKAGES</a:t>
            </a:r>
          </a:p>
        </p:txBody>
      </p:sp>
      <p:sp>
        <p:nvSpPr>
          <p:cNvPr id="3" name="Text Placeholder 2">
            <a:extLst>
              <a:ext uri="{FF2B5EF4-FFF2-40B4-BE49-F238E27FC236}">
                <a16:creationId xmlns:a16="http://schemas.microsoft.com/office/drawing/2014/main" id="{EA53089E-6410-4413-8329-697163D2171D}"/>
              </a:ext>
            </a:extLst>
          </p:cNvPr>
          <p:cNvSpPr>
            <a:spLocks noGrp="1"/>
          </p:cNvSpPr>
          <p:nvPr>
            <p:ph type="body" sz="quarter" idx="10"/>
          </p:nvPr>
        </p:nvSpPr>
        <p:spPr/>
        <p:txBody>
          <a:bodyPr/>
          <a:lstStyle/>
          <a:p>
            <a:pPr>
              <a:lnSpc>
                <a:spcPts val="2700"/>
              </a:lnSpc>
              <a:spcBef>
                <a:spcPts val="0"/>
              </a:spcBef>
              <a:spcAft>
                <a:spcPts val="1800"/>
              </a:spcAft>
            </a:pPr>
            <a:r>
              <a:rPr lang="en-US" dirty="0"/>
              <a:t> Follow LINKAGES on Twitter:</a:t>
            </a:r>
            <a:br>
              <a:rPr lang="en-US" dirty="0"/>
            </a:br>
            <a:r>
              <a:rPr lang="en-US" dirty="0"/>
              <a:t>       </a:t>
            </a:r>
            <a:r>
              <a:rPr lang="en-US" dirty="0">
                <a:hlinkClick r:id="rId2"/>
              </a:rPr>
              <a:t>www.twitter.com/</a:t>
            </a:r>
            <a:r>
              <a:rPr lang="en-US" b="1" dirty="0">
                <a:hlinkClick r:id="rId2"/>
              </a:rPr>
              <a:t>LINKAGES</a:t>
            </a:r>
            <a:r>
              <a:rPr lang="en-US" b="1" dirty="0"/>
              <a:t> project </a:t>
            </a:r>
          </a:p>
          <a:p>
            <a:pPr>
              <a:lnSpc>
                <a:spcPts val="2700"/>
              </a:lnSpc>
              <a:spcBef>
                <a:spcPts val="0"/>
              </a:spcBef>
              <a:spcAft>
                <a:spcPts val="1800"/>
              </a:spcAft>
            </a:pPr>
            <a:r>
              <a:rPr lang="en-US" dirty="0"/>
              <a:t>Like the project on Facebook: </a:t>
            </a:r>
            <a:br>
              <a:rPr lang="en-US" dirty="0"/>
            </a:br>
            <a:r>
              <a:rPr lang="en-US" dirty="0"/>
              <a:t>       </a:t>
            </a:r>
            <a:r>
              <a:rPr lang="en-US" dirty="0">
                <a:hlinkClick r:id="rId3"/>
              </a:rPr>
              <a:t>www.facebook.com/</a:t>
            </a:r>
            <a:r>
              <a:rPr lang="en-US" b="1" dirty="0">
                <a:hlinkClick r:id="rId3"/>
              </a:rPr>
              <a:t>LINKAGES</a:t>
            </a:r>
            <a:r>
              <a:rPr lang="en-US" b="1" dirty="0"/>
              <a:t> project</a:t>
            </a:r>
          </a:p>
          <a:p>
            <a:pPr>
              <a:lnSpc>
                <a:spcPts val="2700"/>
              </a:lnSpc>
              <a:spcBef>
                <a:spcPts val="0"/>
              </a:spcBef>
              <a:spcAft>
                <a:spcPts val="1800"/>
              </a:spcAft>
            </a:pPr>
            <a:r>
              <a:rPr lang="en-US" dirty="0"/>
              <a:t> Subscribe to the LINKAGES blog</a:t>
            </a:r>
            <a:br>
              <a:rPr lang="en-US" dirty="0"/>
            </a:br>
            <a:r>
              <a:rPr lang="en-US" b="1" dirty="0"/>
              <a:t>www.linkagesproject.wordpress.com</a:t>
            </a:r>
          </a:p>
          <a:p>
            <a:pPr>
              <a:lnSpc>
                <a:spcPts val="2700"/>
              </a:lnSpc>
              <a:spcBef>
                <a:spcPts val="0"/>
              </a:spcBef>
              <a:spcAft>
                <a:spcPts val="1800"/>
              </a:spcAft>
            </a:pPr>
            <a:r>
              <a:rPr lang="en-US" dirty="0">
                <a:hlinkClick r:id="rId4"/>
              </a:rPr>
              <a:t> Subscribe</a:t>
            </a:r>
            <a:r>
              <a:rPr lang="en-US" dirty="0"/>
              <a:t> to The </a:t>
            </a:r>
            <a:r>
              <a:rPr lang="en-US" dirty="0">
                <a:hlinkClick r:id="rId5"/>
              </a:rPr>
              <a:t>LINK</a:t>
            </a:r>
            <a:r>
              <a:rPr lang="en-US" dirty="0"/>
              <a:t>, LINKAGES’s quarterly </a:t>
            </a:r>
            <a:br>
              <a:rPr lang="en-US" dirty="0"/>
            </a:br>
            <a:r>
              <a:rPr lang="en-US" dirty="0"/>
              <a:t>project e-newsletter     </a:t>
            </a:r>
          </a:p>
          <a:p>
            <a:pPr>
              <a:lnSpc>
                <a:spcPts val="2700"/>
              </a:lnSpc>
              <a:spcBef>
                <a:spcPts val="0"/>
              </a:spcBef>
              <a:spcAft>
                <a:spcPts val="1800"/>
              </a:spcAft>
            </a:pPr>
            <a:r>
              <a:rPr lang="en-US" dirty="0"/>
              <a:t> Check out LINKAGES’s quarterly research </a:t>
            </a:r>
            <a:r>
              <a:rPr lang="en-US" u="sng" dirty="0">
                <a:hlinkClick r:id="rId6"/>
              </a:rPr>
              <a:t>digest</a:t>
            </a:r>
            <a:endParaRPr lang="en-US" dirty="0"/>
          </a:p>
          <a:p>
            <a:pPr marL="0" indent="0">
              <a:buNone/>
            </a:pPr>
            <a:endParaRPr lang="en-US" dirty="0"/>
          </a:p>
        </p:txBody>
      </p:sp>
    </p:spTree>
    <p:extLst>
      <p:ext uri="{BB962C8B-B14F-4D97-AF65-F5344CB8AC3E}">
        <p14:creationId xmlns:p14="http://schemas.microsoft.com/office/powerpoint/2010/main" val="2521913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EFEBE-FDF8-40A2-AFBB-17F9120F77B3}"/>
              </a:ext>
            </a:extLst>
          </p:cNvPr>
          <p:cNvSpPr>
            <a:spLocks noGrp="1"/>
          </p:cNvSpPr>
          <p:nvPr>
            <p:ph type="title"/>
          </p:nvPr>
        </p:nvSpPr>
        <p:spPr/>
        <p:txBody>
          <a:bodyPr/>
          <a:lstStyle/>
          <a:p>
            <a:pPr algn="ctr"/>
            <a:r>
              <a:rPr lang="en-US" dirty="0"/>
              <a:t>Acknowledgements</a:t>
            </a:r>
          </a:p>
        </p:txBody>
      </p:sp>
      <p:grpSp>
        <p:nvGrpSpPr>
          <p:cNvPr id="12" name="Group 11">
            <a:extLst>
              <a:ext uri="{FF2B5EF4-FFF2-40B4-BE49-F238E27FC236}">
                <a16:creationId xmlns:a16="http://schemas.microsoft.com/office/drawing/2014/main" id="{1A1C10D6-8879-4FC2-A9BF-89BECD94097F}"/>
              </a:ext>
            </a:extLst>
          </p:cNvPr>
          <p:cNvGrpSpPr/>
          <p:nvPr/>
        </p:nvGrpSpPr>
        <p:grpSpPr>
          <a:xfrm>
            <a:off x="2377356" y="3841064"/>
            <a:ext cx="7450835" cy="2274698"/>
            <a:chOff x="609432" y="2346289"/>
            <a:chExt cx="7450835" cy="2274698"/>
          </a:xfrm>
        </p:grpSpPr>
        <p:pic>
          <p:nvPicPr>
            <p:cNvPr id="4" name="Picture 3" descr="LINKAGES_Logo_v7.eps">
              <a:extLst>
                <a:ext uri="{FF2B5EF4-FFF2-40B4-BE49-F238E27FC236}">
                  <a16:creationId xmlns:a16="http://schemas.microsoft.com/office/drawing/2014/main" id="{E5E5F6A2-FE9B-4379-8EB1-FAE972ED0B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60067" y="2456969"/>
              <a:ext cx="1600200" cy="566737"/>
            </a:xfrm>
            <a:prstGeom prst="rect">
              <a:avLst/>
            </a:prstGeom>
          </p:spPr>
        </p:pic>
        <p:grpSp>
          <p:nvGrpSpPr>
            <p:cNvPr id="5" name="Group 4">
              <a:extLst>
                <a:ext uri="{FF2B5EF4-FFF2-40B4-BE49-F238E27FC236}">
                  <a16:creationId xmlns:a16="http://schemas.microsoft.com/office/drawing/2014/main" id="{3B6CDD46-E4B3-40D0-A702-94C5DC1ADFD0}"/>
                </a:ext>
              </a:extLst>
            </p:cNvPr>
            <p:cNvGrpSpPr/>
            <p:nvPr/>
          </p:nvGrpSpPr>
          <p:grpSpPr>
            <a:xfrm>
              <a:off x="1256756" y="3858561"/>
              <a:ext cx="6706742" cy="762426"/>
              <a:chOff x="1412006" y="5087849"/>
              <a:chExt cx="6706742" cy="762426"/>
            </a:xfrm>
          </p:grpSpPr>
          <p:pic>
            <p:nvPicPr>
              <p:cNvPr id="6" name="Picture 5">
                <a:extLst>
                  <a:ext uri="{FF2B5EF4-FFF2-40B4-BE49-F238E27FC236}">
                    <a16:creationId xmlns:a16="http://schemas.microsoft.com/office/drawing/2014/main" id="{1B33D3A0-EC5E-4300-9975-20398BC801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8054" y="5162982"/>
                <a:ext cx="963112" cy="574488"/>
              </a:xfrm>
              <a:prstGeom prst="rect">
                <a:avLst/>
              </a:prstGeom>
            </p:spPr>
          </p:pic>
          <p:pic>
            <p:nvPicPr>
              <p:cNvPr id="7" name="Picture 6">
                <a:extLst>
                  <a:ext uri="{FF2B5EF4-FFF2-40B4-BE49-F238E27FC236}">
                    <a16:creationId xmlns:a16="http://schemas.microsoft.com/office/drawing/2014/main" id="{C82DAF89-CD5B-46CA-9AF3-E217367B19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10127" y="5087849"/>
                <a:ext cx="908423" cy="762426"/>
              </a:xfrm>
              <a:prstGeom prst="rect">
                <a:avLst/>
              </a:prstGeom>
            </p:spPr>
          </p:pic>
          <p:pic>
            <p:nvPicPr>
              <p:cNvPr id="8" name="Picture 7" descr="UNC_GILLINGS_542_transp_blu.png">
                <a:extLst>
                  <a:ext uri="{FF2B5EF4-FFF2-40B4-BE49-F238E27FC236}">
                    <a16:creationId xmlns:a16="http://schemas.microsoft.com/office/drawing/2014/main" id="{BD91038B-8DC3-4076-9D15-77AD0F69E8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4941" y="5235509"/>
                <a:ext cx="2023807" cy="513586"/>
              </a:xfrm>
              <a:prstGeom prst="rect">
                <a:avLst/>
              </a:prstGeom>
            </p:spPr>
          </p:pic>
          <p:pic>
            <p:nvPicPr>
              <p:cNvPr id="9" name="Picture 8" descr="FHI360_Logo_NewTag_Horiz_rgb.png">
                <a:extLst>
                  <a:ext uri="{FF2B5EF4-FFF2-40B4-BE49-F238E27FC236}">
                    <a16:creationId xmlns:a16="http://schemas.microsoft.com/office/drawing/2014/main" id="{677B5F73-1025-4098-8A6E-C6648E5B4E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12006" y="5212587"/>
                <a:ext cx="1153262" cy="513586"/>
              </a:xfrm>
              <a:prstGeom prst="rect">
                <a:avLst/>
              </a:prstGeom>
            </p:spPr>
          </p:pic>
        </p:grpSp>
        <p:pic>
          <p:nvPicPr>
            <p:cNvPr id="10" name="Picture 9" descr="PEPFARLogoDomestic_Tagline.jpg">
              <a:extLst>
                <a:ext uri="{FF2B5EF4-FFF2-40B4-BE49-F238E27FC236}">
                  <a16:creationId xmlns:a16="http://schemas.microsoft.com/office/drawing/2014/main" id="{E184BBDC-4E2B-4989-B843-FA1CDB8CC85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43866" y="2369719"/>
              <a:ext cx="1977506" cy="715650"/>
            </a:xfrm>
            <a:prstGeom prst="rect">
              <a:avLst/>
            </a:prstGeom>
          </p:spPr>
        </p:pic>
        <p:pic>
          <p:nvPicPr>
            <p:cNvPr id="11" name="Picture 10" descr="USAID logo.jpg">
              <a:extLst>
                <a:ext uri="{FF2B5EF4-FFF2-40B4-BE49-F238E27FC236}">
                  <a16:creationId xmlns:a16="http://schemas.microsoft.com/office/drawing/2014/main" id="{5E522054-EFFF-482D-B322-9AB4ADA6536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09432" y="2346289"/>
              <a:ext cx="2943280" cy="795279"/>
            </a:xfrm>
            <a:prstGeom prst="rect">
              <a:avLst/>
            </a:prstGeom>
          </p:spPr>
        </p:pic>
      </p:grpSp>
      <p:cxnSp>
        <p:nvCxnSpPr>
          <p:cNvPr id="13" name="Straight Connector 12">
            <a:extLst>
              <a:ext uri="{FF2B5EF4-FFF2-40B4-BE49-F238E27FC236}">
                <a16:creationId xmlns:a16="http://schemas.microsoft.com/office/drawing/2014/main" id="{48CA4BC6-0779-4C99-BA5A-0297AB2AA794}"/>
              </a:ext>
            </a:extLst>
          </p:cNvPr>
          <p:cNvCxnSpPr/>
          <p:nvPr/>
        </p:nvCxnSpPr>
        <p:spPr>
          <a:xfrm>
            <a:off x="3823608" y="1496227"/>
            <a:ext cx="4544785" cy="0"/>
          </a:xfrm>
          <a:prstGeom prst="line">
            <a:avLst/>
          </a:prstGeom>
          <a:ln w="76200" cap="flat" cmpd="sng" algn="ctr">
            <a:solidFill>
              <a:srgbClr val="2EC3B5"/>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E1B64BD-B24B-45D2-91B2-A9AB676BA175}"/>
              </a:ext>
            </a:extLst>
          </p:cNvPr>
          <p:cNvSpPr txBox="1"/>
          <p:nvPr/>
        </p:nvSpPr>
        <p:spPr>
          <a:xfrm>
            <a:off x="956787" y="1945031"/>
            <a:ext cx="10278425" cy="1569660"/>
          </a:xfrm>
          <a:prstGeom prst="rect">
            <a:avLst/>
          </a:prstGeom>
          <a:noFill/>
        </p:spPr>
        <p:txBody>
          <a:bodyPr wrap="square" rtlCol="0">
            <a:spAutoFit/>
          </a:bodyPr>
          <a:lstStyle/>
          <a:p>
            <a:pPr algn="ctr"/>
            <a:r>
              <a:rPr lang="en-US" sz="2400" dirty="0">
                <a:latin typeface="Univers Condensed" panose="020B0506020202050204" pitchFamily="34" charset="0"/>
              </a:rPr>
              <a:t>With special thanks to the LINKAGES/Kenya team managing Step1, (Barbara Thirikwa and Alice Olawo); the global technical support staff (Purvi Shah and Eric Stephan); and implementing CSOs MPEG, HOYMAS, KASH, MAAYGO, K-NOTE and NYDESO.</a:t>
            </a:r>
          </a:p>
        </p:txBody>
      </p:sp>
    </p:spTree>
    <p:extLst>
      <p:ext uri="{BB962C8B-B14F-4D97-AF65-F5344CB8AC3E}">
        <p14:creationId xmlns:p14="http://schemas.microsoft.com/office/powerpoint/2010/main" val="3673642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hart Placeholder 8">
            <a:extLst>
              <a:ext uri="{FF2B5EF4-FFF2-40B4-BE49-F238E27FC236}">
                <a16:creationId xmlns:a16="http://schemas.microsoft.com/office/drawing/2014/main" id="{8697C006-7A60-41AD-BA19-8E9CA6897D3D}"/>
              </a:ext>
            </a:extLst>
          </p:cNvPr>
          <p:cNvPicPr>
            <a:picLocks noGrp="1" noChangeAspect="1"/>
          </p:cNvPicPr>
          <p:nvPr>
            <p:ph type="chart" sz="quarter" idx="11"/>
          </p:nvPr>
        </p:nvPicPr>
        <p:blipFill>
          <a:blip r:embed="rId3"/>
          <a:stretch>
            <a:fillRect/>
          </a:stretch>
        </p:blipFill>
        <p:spPr>
          <a:xfrm>
            <a:off x="7785894" y="2119312"/>
            <a:ext cx="2381250" cy="2381250"/>
          </a:xfrm>
        </p:spPr>
      </p:pic>
      <p:sp>
        <p:nvSpPr>
          <p:cNvPr id="2" name="Title 1">
            <a:extLst>
              <a:ext uri="{FF2B5EF4-FFF2-40B4-BE49-F238E27FC236}">
                <a16:creationId xmlns:a16="http://schemas.microsoft.com/office/drawing/2014/main" id="{96E961C4-2D17-4DB0-890A-6461BA3FF9F2}"/>
              </a:ext>
            </a:extLst>
          </p:cNvPr>
          <p:cNvSpPr>
            <a:spLocks noGrp="1"/>
          </p:cNvSpPr>
          <p:nvPr>
            <p:ph type="title"/>
          </p:nvPr>
        </p:nvSpPr>
        <p:spPr/>
        <p:txBody>
          <a:bodyPr/>
          <a:lstStyle/>
          <a:p>
            <a:r>
              <a:rPr lang="en-US" dirty="0"/>
              <a:t>About the campaign</a:t>
            </a:r>
          </a:p>
        </p:txBody>
      </p:sp>
      <p:sp>
        <p:nvSpPr>
          <p:cNvPr id="3" name="Text Placeholder 2">
            <a:extLst>
              <a:ext uri="{FF2B5EF4-FFF2-40B4-BE49-F238E27FC236}">
                <a16:creationId xmlns:a16="http://schemas.microsoft.com/office/drawing/2014/main" id="{18AD3E9E-806A-4A4F-A692-FFBFF4BF814F}"/>
              </a:ext>
            </a:extLst>
          </p:cNvPr>
          <p:cNvSpPr>
            <a:spLocks noGrp="1"/>
          </p:cNvSpPr>
          <p:nvPr>
            <p:ph type="body" sz="quarter" idx="10"/>
          </p:nvPr>
        </p:nvSpPr>
        <p:spPr>
          <a:xfrm>
            <a:off x="1592263" y="1933575"/>
            <a:ext cx="4418012" cy="4025900"/>
          </a:xfrm>
        </p:spPr>
        <p:txBody>
          <a:bodyPr/>
          <a:lstStyle/>
          <a:p>
            <a:r>
              <a:rPr lang="en-US" b="1" dirty="0"/>
              <a:t>One in three Kenyans have been tested for HIV recently enough to know their HIV status. </a:t>
            </a:r>
            <a:r>
              <a:rPr lang="en-US" dirty="0"/>
              <a:t>Our campaign makes this statistic the central call-to-action – “Take the first step to proudly say #iam1in3!”. The brand is “broad but inclusive” meant to reach previously unreached key populations. </a:t>
            </a:r>
          </a:p>
        </p:txBody>
      </p:sp>
      <p:pic>
        <p:nvPicPr>
          <p:cNvPr id="7" name="Picture 6">
            <a:extLst>
              <a:ext uri="{FF2B5EF4-FFF2-40B4-BE49-F238E27FC236}">
                <a16:creationId xmlns:a16="http://schemas.microsoft.com/office/drawing/2014/main" id="{AAF4B945-23C7-4626-973F-0D8583F483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1830" y="1557760"/>
            <a:ext cx="4777530" cy="4777530"/>
          </a:xfrm>
          <a:prstGeom prst="rect">
            <a:avLst/>
          </a:prstGeom>
        </p:spPr>
      </p:pic>
    </p:spTree>
    <p:extLst>
      <p:ext uri="{BB962C8B-B14F-4D97-AF65-F5344CB8AC3E}">
        <p14:creationId xmlns:p14="http://schemas.microsoft.com/office/powerpoint/2010/main" val="331265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3277C6-D78A-41B6-85B8-AF2FBFB27BF0}"/>
              </a:ext>
            </a:extLst>
          </p:cNvPr>
          <p:cNvSpPr>
            <a:spLocks noGrp="1"/>
          </p:cNvSpPr>
          <p:nvPr>
            <p:ph type="title"/>
          </p:nvPr>
        </p:nvSpPr>
        <p:spPr/>
        <p:txBody>
          <a:bodyPr/>
          <a:lstStyle/>
          <a:p>
            <a:r>
              <a:rPr lang="en-US" dirty="0"/>
              <a:t>About the service delivery tool</a:t>
            </a:r>
          </a:p>
        </p:txBody>
      </p:sp>
      <p:sp>
        <p:nvSpPr>
          <p:cNvPr id="6" name="Text Placeholder 5">
            <a:extLst>
              <a:ext uri="{FF2B5EF4-FFF2-40B4-BE49-F238E27FC236}">
                <a16:creationId xmlns:a16="http://schemas.microsoft.com/office/drawing/2014/main" id="{F3714F04-A835-4BED-8FE3-472C0AC580B7}"/>
              </a:ext>
            </a:extLst>
          </p:cNvPr>
          <p:cNvSpPr>
            <a:spLocks noGrp="1"/>
          </p:cNvSpPr>
          <p:nvPr>
            <p:ph type="body" sz="quarter" idx="10"/>
          </p:nvPr>
        </p:nvSpPr>
        <p:spPr/>
        <p:txBody>
          <a:bodyPr/>
          <a:lstStyle/>
          <a:p>
            <a:r>
              <a:rPr lang="en-US" dirty="0"/>
              <a:t>With Step1, you can proudly say #iam1in3! Play a simple game to see if you should continue to book an HIV test, PrEP, ART, STI testing, STI treatment, or chat with a counselor. Clients can book services at 6 community drop-in centers and 6 private clinics offering a full range of HIV services in 4 cities (Nairobi, Nakuru, Kisumu, and Naivasha).</a:t>
            </a:r>
          </a:p>
          <a:p>
            <a:endParaRPr lang="en-US" dirty="0"/>
          </a:p>
          <a:p>
            <a:r>
              <a:rPr lang="en-US" dirty="0"/>
              <a:t>Try it now at </a:t>
            </a:r>
            <a:r>
              <a:rPr lang="en-US" u="sng" dirty="0"/>
              <a:t>mystep.one/test </a:t>
            </a:r>
          </a:p>
        </p:txBody>
      </p:sp>
      <p:pic>
        <p:nvPicPr>
          <p:cNvPr id="9" name="Picture Placeholder 8" descr="A screenshot of a cell phone&#10;&#10;Description automatically generated">
            <a:extLst>
              <a:ext uri="{FF2B5EF4-FFF2-40B4-BE49-F238E27FC236}">
                <a16:creationId xmlns:a16="http://schemas.microsoft.com/office/drawing/2014/main" id="{A1569283-7CDE-4010-AF8C-7F9AE25A9531}"/>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7026" b="7026"/>
          <a:stretch>
            <a:fillRect/>
          </a:stretch>
        </p:blipFill>
        <p:spPr/>
      </p:pic>
    </p:spTree>
    <p:extLst>
      <p:ext uri="{BB962C8B-B14F-4D97-AF65-F5344CB8AC3E}">
        <p14:creationId xmlns:p14="http://schemas.microsoft.com/office/powerpoint/2010/main" val="144906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2429B-F37F-4AE7-9CF1-9C28DDEFC507}"/>
              </a:ext>
            </a:extLst>
          </p:cNvPr>
          <p:cNvSpPr>
            <a:spLocks noGrp="1"/>
          </p:cNvSpPr>
          <p:nvPr>
            <p:ph type="title"/>
          </p:nvPr>
        </p:nvSpPr>
        <p:spPr/>
        <p:txBody>
          <a:bodyPr/>
          <a:lstStyle/>
          <a:p>
            <a:r>
              <a:rPr lang="en-US" dirty="0"/>
              <a:t>Rollout plan for Step1 and Iam1in3 campaign</a:t>
            </a:r>
          </a:p>
        </p:txBody>
      </p:sp>
      <p:sp>
        <p:nvSpPr>
          <p:cNvPr id="3" name="Text Placeholder 2">
            <a:extLst>
              <a:ext uri="{FF2B5EF4-FFF2-40B4-BE49-F238E27FC236}">
                <a16:creationId xmlns:a16="http://schemas.microsoft.com/office/drawing/2014/main" id="{8843789A-A7D2-40D8-B757-A22F21FD51A5}"/>
              </a:ext>
            </a:extLst>
          </p:cNvPr>
          <p:cNvSpPr>
            <a:spLocks noGrp="1"/>
          </p:cNvSpPr>
          <p:nvPr>
            <p:ph type="body" sz="quarter" idx="13"/>
          </p:nvPr>
        </p:nvSpPr>
        <p:spPr/>
        <p:txBody>
          <a:bodyPr/>
          <a:lstStyle/>
          <a:p>
            <a:r>
              <a:rPr lang="en-US" dirty="0"/>
              <a:t>Step1 was launched on March 10, 2019</a:t>
            </a:r>
          </a:p>
        </p:txBody>
      </p:sp>
      <p:pic>
        <p:nvPicPr>
          <p:cNvPr id="20" name="Picture Placeholder 19" descr="A close up of a logo&#10;&#10;Description automatically generated">
            <a:extLst>
              <a:ext uri="{FF2B5EF4-FFF2-40B4-BE49-F238E27FC236}">
                <a16:creationId xmlns:a16="http://schemas.microsoft.com/office/drawing/2014/main" id="{6A173D1E-9F24-4F65-A1D6-AA6FF17C6CCD}"/>
              </a:ext>
            </a:extLst>
          </p:cNvPr>
          <p:cNvPicPr>
            <a:picLocks noGrp="1" noChangeAspect="1"/>
          </p:cNvPicPr>
          <p:nvPr>
            <p:ph type="pic" sz="quarter" idx="15"/>
          </p:nvPr>
        </p:nvPicPr>
        <p:blipFill>
          <a:blip r:embed="rId6" cstate="print">
            <a:extLst>
              <a:ext uri="{28A0092B-C50C-407E-A947-70E740481C1C}">
                <a14:useLocalDpi xmlns:a14="http://schemas.microsoft.com/office/drawing/2010/main"/>
              </a:ext>
            </a:extLst>
          </a:blip>
          <a:srcRect/>
          <a:stretch>
            <a:fillRect/>
          </a:stretch>
        </p:blipFill>
        <p:spPr/>
      </p:pic>
      <p:sp>
        <p:nvSpPr>
          <p:cNvPr id="8" name="Text Placeholder 7">
            <a:extLst>
              <a:ext uri="{FF2B5EF4-FFF2-40B4-BE49-F238E27FC236}">
                <a16:creationId xmlns:a16="http://schemas.microsoft.com/office/drawing/2014/main" id="{30CE8B1F-259D-4690-B461-BF6D0B7AD63A}"/>
              </a:ext>
            </a:extLst>
          </p:cNvPr>
          <p:cNvSpPr>
            <a:spLocks noGrp="1"/>
          </p:cNvSpPr>
          <p:nvPr>
            <p:ph type="body" sz="quarter" idx="19"/>
          </p:nvPr>
        </p:nvSpPr>
        <p:spPr/>
        <p:txBody>
          <a:bodyPr/>
          <a:lstStyle/>
          <a:p>
            <a:pPr marL="0" lvl="0" indent="0">
              <a:buNone/>
            </a:pPr>
            <a:r>
              <a:rPr lang="en-US" sz="2000" b="1" dirty="0"/>
              <a:t>General Campaign Strategy</a:t>
            </a:r>
          </a:p>
          <a:p>
            <a:pPr marL="0" lvl="0" indent="0">
              <a:buNone/>
            </a:pPr>
            <a:endParaRPr lang="en-US" sz="2000" b="1" dirty="0"/>
          </a:p>
          <a:p>
            <a:pPr lvl="0"/>
            <a:r>
              <a:rPr lang="en-US" sz="2000" b="1" dirty="0"/>
              <a:t>Teaser: </a:t>
            </a:r>
            <a:r>
              <a:rPr lang="en-US" sz="2000" dirty="0"/>
              <a:t>Generate hype about the campaign. </a:t>
            </a:r>
          </a:p>
          <a:p>
            <a:pPr lvl="0"/>
            <a:endParaRPr lang="en-US" sz="2000" dirty="0"/>
          </a:p>
          <a:p>
            <a:pPr lvl="0"/>
            <a:r>
              <a:rPr lang="en-US" sz="2000" b="1" dirty="0"/>
              <a:t>Reveal: </a:t>
            </a:r>
            <a:r>
              <a:rPr lang="en-US" sz="2000" dirty="0"/>
              <a:t>Reveal 1 in 3 Kenyans know their HIV status and introduce Step1.</a:t>
            </a:r>
          </a:p>
          <a:p>
            <a:pPr lvl="0"/>
            <a:endParaRPr lang="en-US" sz="2000" dirty="0"/>
          </a:p>
          <a:p>
            <a:pPr lvl="0"/>
            <a:r>
              <a:rPr lang="en-US" sz="2000" b="1" dirty="0"/>
              <a:t>Sustain: </a:t>
            </a:r>
            <a:r>
              <a:rPr lang="en-US" sz="2000" dirty="0"/>
              <a:t>Continued educational posts and re-targeting</a:t>
            </a:r>
          </a:p>
        </p:txBody>
      </p:sp>
      <p:sp>
        <p:nvSpPr>
          <p:cNvPr id="28" name="Text Placeholder 27">
            <a:extLst>
              <a:ext uri="{FF2B5EF4-FFF2-40B4-BE49-F238E27FC236}">
                <a16:creationId xmlns:a16="http://schemas.microsoft.com/office/drawing/2014/main" id="{566D0579-FBA0-4DC2-9B09-6C8F01986F90}"/>
              </a:ext>
            </a:extLst>
          </p:cNvPr>
          <p:cNvSpPr>
            <a:spLocks noGrp="1"/>
          </p:cNvSpPr>
          <p:nvPr>
            <p:ph type="body" sz="quarter" idx="20"/>
          </p:nvPr>
        </p:nvSpPr>
        <p:spPr/>
        <p:txBody>
          <a:bodyPr/>
          <a:lstStyle/>
          <a:p>
            <a:r>
              <a:rPr lang="en-US" sz="1600" b="1" dirty="0"/>
              <a:t>Theme 1:</a:t>
            </a:r>
          </a:p>
          <a:p>
            <a:r>
              <a:rPr lang="en-US" sz="1600" dirty="0"/>
              <a:t>Reveal campaign and play game</a:t>
            </a:r>
          </a:p>
        </p:txBody>
      </p:sp>
      <p:sp>
        <p:nvSpPr>
          <p:cNvPr id="29" name="Text Placeholder 28">
            <a:extLst>
              <a:ext uri="{FF2B5EF4-FFF2-40B4-BE49-F238E27FC236}">
                <a16:creationId xmlns:a16="http://schemas.microsoft.com/office/drawing/2014/main" id="{BAD31522-C6AC-4577-AE0E-2BE9CC435947}"/>
              </a:ext>
            </a:extLst>
          </p:cNvPr>
          <p:cNvSpPr>
            <a:spLocks noGrp="1"/>
          </p:cNvSpPr>
          <p:nvPr>
            <p:ph type="body" sz="quarter" idx="21"/>
          </p:nvPr>
        </p:nvSpPr>
        <p:spPr/>
        <p:txBody>
          <a:bodyPr/>
          <a:lstStyle/>
          <a:p>
            <a:r>
              <a:rPr lang="en-US" sz="1600" b="1" dirty="0"/>
              <a:t>Theme 2: </a:t>
            </a:r>
          </a:p>
          <a:p>
            <a:r>
              <a:rPr lang="en-US" sz="1600" dirty="0"/>
              <a:t>Awareness of risks</a:t>
            </a:r>
          </a:p>
        </p:txBody>
      </p:sp>
      <p:sp>
        <p:nvSpPr>
          <p:cNvPr id="30" name="Text Placeholder 29">
            <a:extLst>
              <a:ext uri="{FF2B5EF4-FFF2-40B4-BE49-F238E27FC236}">
                <a16:creationId xmlns:a16="http://schemas.microsoft.com/office/drawing/2014/main" id="{CC3C401F-9BAE-4B5C-A5F7-6AD4A9AF5A57}"/>
              </a:ext>
            </a:extLst>
          </p:cNvPr>
          <p:cNvSpPr>
            <a:spLocks noGrp="1"/>
          </p:cNvSpPr>
          <p:nvPr>
            <p:ph type="body" sz="quarter" idx="22"/>
          </p:nvPr>
        </p:nvSpPr>
        <p:spPr/>
        <p:txBody>
          <a:bodyPr/>
          <a:lstStyle/>
          <a:p>
            <a:r>
              <a:rPr lang="en-US" sz="1600" b="1" dirty="0"/>
              <a:t>Theme 3: </a:t>
            </a:r>
          </a:p>
          <a:p>
            <a:r>
              <a:rPr lang="en-US" sz="1600" dirty="0"/>
              <a:t>Reduce barriers to testing</a:t>
            </a:r>
          </a:p>
        </p:txBody>
      </p:sp>
      <p:sp>
        <p:nvSpPr>
          <p:cNvPr id="31" name="Text Placeholder 30">
            <a:extLst>
              <a:ext uri="{FF2B5EF4-FFF2-40B4-BE49-F238E27FC236}">
                <a16:creationId xmlns:a16="http://schemas.microsoft.com/office/drawing/2014/main" id="{BC0DAE84-A994-4850-A50D-2A2BE5D87B85}"/>
              </a:ext>
            </a:extLst>
          </p:cNvPr>
          <p:cNvSpPr>
            <a:spLocks noGrp="1"/>
          </p:cNvSpPr>
          <p:nvPr>
            <p:ph type="body" sz="quarter" idx="23"/>
          </p:nvPr>
        </p:nvSpPr>
        <p:spPr/>
        <p:txBody>
          <a:bodyPr/>
          <a:lstStyle/>
          <a:p>
            <a:r>
              <a:rPr lang="en-US" sz="1600" b="1" dirty="0"/>
              <a:t>Theme 4: </a:t>
            </a:r>
          </a:p>
          <a:p>
            <a:r>
              <a:rPr lang="en-US" sz="1600" dirty="0"/>
              <a:t>Pills – ART and PrEP</a:t>
            </a:r>
          </a:p>
        </p:txBody>
      </p:sp>
      <p:pic>
        <p:nvPicPr>
          <p:cNvPr id="33" name="Picture Placeholder 32" descr="A picture containing text, book&#10;&#10;Description automatically generated">
            <a:extLst>
              <a:ext uri="{FF2B5EF4-FFF2-40B4-BE49-F238E27FC236}">
                <a16:creationId xmlns:a16="http://schemas.microsoft.com/office/drawing/2014/main" id="{321C966F-BD9C-4BD1-AA34-9789D6039501}"/>
              </a:ext>
            </a:extLst>
          </p:cNvPr>
          <p:cNvPicPr>
            <a:picLocks noGrp="1" noChangeAspect="1"/>
          </p:cNvPicPr>
          <p:nvPr>
            <p:ph type="pic" sz="quarter" idx="16"/>
          </p:nvPr>
        </p:nvPicPr>
        <p:blipFill>
          <a:blip r:embed="rId7" cstate="print">
            <a:extLst>
              <a:ext uri="{28A0092B-C50C-407E-A947-70E740481C1C}">
                <a14:useLocalDpi xmlns:a14="http://schemas.microsoft.com/office/drawing/2010/main"/>
              </a:ext>
            </a:extLst>
          </a:blip>
          <a:srcRect/>
          <a:stretch>
            <a:fillRect/>
          </a:stretch>
        </p:blipFill>
        <p:spPr>
          <a:xfrm>
            <a:off x="4605338" y="1544638"/>
            <a:ext cx="2422525" cy="2422525"/>
          </a:xfrm>
          <a:prstGeom prst="rect">
            <a:avLst/>
          </a:prstGeom>
        </p:spPr>
      </p:pic>
      <p:pic>
        <p:nvPicPr>
          <p:cNvPr id="38" name="16 RevealMP4-sm">
            <a:hlinkClick r:id="" action="ppaction://media"/>
            <a:extLst>
              <a:ext uri="{FF2B5EF4-FFF2-40B4-BE49-F238E27FC236}">
                <a16:creationId xmlns:a16="http://schemas.microsoft.com/office/drawing/2014/main" id="{5340E2D0-893F-42CE-864D-C68DE3432335}"/>
              </a:ext>
            </a:extLst>
          </p:cNvPr>
          <p:cNvPicPr>
            <a:picLocks noGrp="1" noChangeAspect="1"/>
          </p:cNvPicPr>
          <p:nvPr>
            <p:ph type="pic" sz="quarter" idx="18"/>
            <a:videoFile r:link="rId2"/>
            <p:extLst>
              <p:ext uri="{DAA4B4D4-6D71-4841-9C94-3DE7FCFB9230}">
                <p14:media xmlns:p14="http://schemas.microsoft.com/office/powerpoint/2010/main" r:embed="rId1"/>
              </p:ext>
            </p:extLst>
          </p:nvPr>
        </p:nvPicPr>
        <p:blipFill>
          <a:blip r:embed="rId8"/>
          <a:srcRect/>
          <a:stretch>
            <a:fillRect/>
          </a:stretch>
        </p:blipFill>
        <p:spPr>
          <a:xfrm>
            <a:off x="4605338" y="4103688"/>
            <a:ext cx="2422525" cy="2422525"/>
          </a:xfrm>
          <a:prstGeom prst="rect">
            <a:avLst/>
          </a:prstGeom>
        </p:spPr>
      </p:pic>
      <p:pic>
        <p:nvPicPr>
          <p:cNvPr id="44" name="36 apptbooking">
            <a:hlinkClick r:id="" action="ppaction://media"/>
            <a:extLst>
              <a:ext uri="{FF2B5EF4-FFF2-40B4-BE49-F238E27FC236}">
                <a16:creationId xmlns:a16="http://schemas.microsoft.com/office/drawing/2014/main" id="{B85E40A2-6D69-4041-A7DC-25C14CC339D6}"/>
              </a:ext>
            </a:extLst>
          </p:cNvPr>
          <p:cNvPicPr>
            <a:picLocks noGrp="1" noChangeAspect="1"/>
          </p:cNvPicPr>
          <p:nvPr>
            <p:ph type="pic" sz="quarter" idx="17"/>
            <a:videoFile r:link="rId4"/>
            <p:extLst>
              <p:ext uri="{DAA4B4D4-6D71-4841-9C94-3DE7FCFB9230}">
                <p14:media xmlns:p14="http://schemas.microsoft.com/office/powerpoint/2010/main" r:embed="rId3"/>
              </p:ext>
            </p:extLst>
          </p:nvPr>
        </p:nvPicPr>
        <p:blipFill>
          <a:blip r:embed="rId9"/>
          <a:srcRect l="33" r="33"/>
          <a:stretch>
            <a:fillRect/>
          </a:stretch>
        </p:blipFill>
        <p:spPr>
          <a:xfrm>
            <a:off x="609600" y="4098925"/>
            <a:ext cx="2422525" cy="2424113"/>
          </a:xfrm>
          <a:prstGeom prst="rect">
            <a:avLst/>
          </a:prstGeom>
        </p:spPr>
      </p:pic>
      <p:sp>
        <p:nvSpPr>
          <p:cNvPr id="4" name="Right Brace 3">
            <a:extLst>
              <a:ext uri="{FF2B5EF4-FFF2-40B4-BE49-F238E27FC236}">
                <a16:creationId xmlns:a16="http://schemas.microsoft.com/office/drawing/2014/main" id="{5251BF6D-DCE4-447B-A8FB-6650170E0E2D}"/>
              </a:ext>
            </a:extLst>
          </p:cNvPr>
          <p:cNvSpPr/>
          <p:nvPr/>
        </p:nvSpPr>
        <p:spPr>
          <a:xfrm>
            <a:off x="8245163" y="1531938"/>
            <a:ext cx="421590" cy="4963998"/>
          </a:xfrm>
          <a:prstGeom prst="rightBrace">
            <a:avLst>
              <a:gd name="adj1" fmla="val 8333"/>
              <a:gd name="adj2" fmla="val 46470"/>
            </a:avLst>
          </a:prstGeom>
          <a:ln w="76200" cap="flat" cmpd="sng" algn="ctr">
            <a:solidFill>
              <a:srgbClr val="2EC3B5"/>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78403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60" fill="hold"/>
                                        <p:tgtEl>
                                          <p:spTgt spid="38"/>
                                        </p:tgtEl>
                                      </p:cBhvr>
                                    </p:cmd>
                                  </p:childTnLst>
                                </p:cTn>
                              </p:par>
                            </p:childTnLst>
                          </p:cTn>
                        </p:par>
                        <p:par>
                          <p:cTn id="7" fill="hold">
                            <p:stCondLst>
                              <p:cond delay="7160"/>
                            </p:stCondLst>
                            <p:childTnLst>
                              <p:par>
                                <p:cTn id="8" presetID="1" presetClass="mediacall" presetSubtype="0" fill="hold" nodeType="afterEffect">
                                  <p:stCondLst>
                                    <p:cond delay="0"/>
                                  </p:stCondLst>
                                  <p:childTnLst>
                                    <p:cmd type="call" cmd="playFrom(0.0)">
                                      <p:cBhvr>
                                        <p:cTn id="9" dur="6040" fill="hold"/>
                                        <p:tgtEl>
                                          <p:spTgt spid="4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8"/>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38"/>
                                        </p:tgtEl>
                                      </p:cBhvr>
                                    </p:cmd>
                                  </p:childTnLst>
                                </p:cTn>
                              </p:par>
                            </p:childTnLst>
                          </p:cTn>
                        </p:par>
                      </p:childTnLst>
                    </p:cTn>
                  </p:par>
                </p:childTnLst>
              </p:cTn>
              <p:nextCondLst>
                <p:cond evt="onClick" delay="0">
                  <p:tgtEl>
                    <p:spTgt spid="38"/>
                  </p:tgtEl>
                </p:cond>
              </p:nextCondLst>
            </p:seq>
            <p:video>
              <p:cMediaNode vol="80000" mute="1">
                <p:cTn id="15" repeatCount="indefinite" fill="hold" display="0">
                  <p:stCondLst>
                    <p:cond delay="indefinite"/>
                  </p:stCondLst>
                </p:cTn>
                <p:tgtEl>
                  <p:spTgt spid="38"/>
                </p:tgtEl>
              </p:cMediaNode>
            </p:video>
            <p:video>
              <p:cMediaNode vol="80000">
                <p:cTn id="16" repeatCount="indefinite" fill="hold" display="0">
                  <p:stCondLst>
                    <p:cond delay="indefinite"/>
                  </p:stCondLst>
                </p:cTn>
                <p:tgtEl>
                  <p:spTgt spid="44"/>
                </p:tgtEl>
              </p:cMediaNode>
            </p:video>
            <p:seq concurrent="1" nextAc="seek">
              <p:cTn id="17" restart="whenNotActive" fill="hold" evtFilter="cancelBubble" nodeType="interactiveSeq">
                <p:stCondLst>
                  <p:cond evt="onClick" delay="0">
                    <p:tgtEl>
                      <p:spTgt spid="44"/>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44"/>
                                        </p:tgtEl>
                                      </p:cBhvr>
                                    </p:cmd>
                                  </p:childTnLst>
                                </p:cTn>
                              </p:par>
                            </p:childTnLst>
                          </p:cTn>
                        </p:par>
                      </p:childTnLst>
                    </p:cTn>
                  </p:par>
                </p:childTnLst>
              </p:cTn>
              <p:nextCondLst>
                <p:cond evt="onClick" delay="0">
                  <p:tgtEl>
                    <p:spTgt spid="4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830F45F8-0BC7-4B7D-847C-E00227862020}"/>
              </a:ext>
            </a:extLst>
          </p:cNvPr>
          <p:cNvSpPr>
            <a:spLocks noGrp="1"/>
          </p:cNvSpPr>
          <p:nvPr>
            <p:ph type="title"/>
          </p:nvPr>
        </p:nvSpPr>
        <p:spPr/>
        <p:txBody>
          <a:bodyPr/>
          <a:lstStyle/>
          <a:p>
            <a:r>
              <a:rPr lang="en-US" dirty="0"/>
              <a:t>What Femi Does!</a:t>
            </a:r>
          </a:p>
        </p:txBody>
      </p:sp>
      <p:sp>
        <p:nvSpPr>
          <p:cNvPr id="14" name="Text Placeholder 13">
            <a:extLst>
              <a:ext uri="{FF2B5EF4-FFF2-40B4-BE49-F238E27FC236}">
                <a16:creationId xmlns:a16="http://schemas.microsoft.com/office/drawing/2014/main" id="{81BE9152-0337-49F8-86EE-C5F18501A2E4}"/>
              </a:ext>
            </a:extLst>
          </p:cNvPr>
          <p:cNvSpPr>
            <a:spLocks noGrp="1"/>
          </p:cNvSpPr>
          <p:nvPr>
            <p:ph type="body" sz="quarter" idx="10"/>
          </p:nvPr>
        </p:nvSpPr>
        <p:spPr/>
        <p:txBody>
          <a:bodyPr/>
          <a:lstStyle/>
          <a:p>
            <a:r>
              <a:rPr lang="en-US" dirty="0" err="1"/>
              <a:t>FemiOne</a:t>
            </a:r>
            <a:r>
              <a:rPr lang="en-US" dirty="0"/>
              <a:t> is Nairobi’s BADA$$ rapper. She’s hard-core, urban, but charming. Her approach mixes her music promotion with messages that de-bunk HIV myths and update her followers on what they really need to know about HIV transmission, PrEP, and treatment (U=U).</a:t>
            </a:r>
          </a:p>
          <a:p>
            <a:endParaRPr lang="en-US" dirty="0"/>
          </a:p>
          <a:p>
            <a:r>
              <a:rPr lang="en-US" dirty="0"/>
              <a:t>Instagram @</a:t>
            </a:r>
            <a:r>
              <a:rPr lang="en-US" dirty="0" err="1"/>
              <a:t>femi_one</a:t>
            </a:r>
            <a:endParaRPr lang="en-US" dirty="0"/>
          </a:p>
        </p:txBody>
      </p:sp>
      <p:pic>
        <p:nvPicPr>
          <p:cNvPr id="7" name="ezgif.com-gif-to-mp4 (9)">
            <a:hlinkClick r:id="" action="ppaction://media"/>
            <a:extLst>
              <a:ext uri="{FF2B5EF4-FFF2-40B4-BE49-F238E27FC236}">
                <a16:creationId xmlns:a16="http://schemas.microsoft.com/office/drawing/2014/main" id="{6F625F55-4287-4056-8DD1-5FD0B5EC56A5}"/>
              </a:ext>
            </a:extLst>
          </p:cNvPr>
          <p:cNvPicPr>
            <a:picLocks noGrp="1" noChangeAspect="1"/>
          </p:cNvPicPr>
          <p:nvPr>
            <p:ph type="pic" sz="quarter" idx="16"/>
            <a:videoFile r:link="rId2"/>
            <p:extLst>
              <p:ext uri="{DAA4B4D4-6D71-4841-9C94-3DE7FCFB9230}">
                <p14:media xmlns:p14="http://schemas.microsoft.com/office/powerpoint/2010/main" r:embed="rId1"/>
              </p:ext>
            </p:extLst>
          </p:nvPr>
        </p:nvPicPr>
        <p:blipFill>
          <a:blip r:embed="rId4"/>
          <a:srcRect l="4246" r="4246"/>
          <a:stretch>
            <a:fillRect/>
          </a:stretch>
        </p:blipFill>
        <p:spPr>
          <a:xfrm>
            <a:off x="8721725" y="950913"/>
            <a:ext cx="2776538" cy="4903787"/>
          </a:xfrm>
          <a:prstGeom prst="rect">
            <a:avLst/>
          </a:prstGeom>
        </p:spPr>
      </p:pic>
    </p:spTree>
    <p:extLst>
      <p:ext uri="{BB962C8B-B14F-4D97-AF65-F5344CB8AC3E}">
        <p14:creationId xmlns:p14="http://schemas.microsoft.com/office/powerpoint/2010/main" val="52400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3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830F45F8-0BC7-4B7D-847C-E00227862020}"/>
              </a:ext>
            </a:extLst>
          </p:cNvPr>
          <p:cNvSpPr>
            <a:spLocks noGrp="1"/>
          </p:cNvSpPr>
          <p:nvPr>
            <p:ph type="title"/>
          </p:nvPr>
        </p:nvSpPr>
        <p:spPr/>
        <p:txBody>
          <a:bodyPr/>
          <a:lstStyle/>
          <a:p>
            <a:r>
              <a:rPr lang="en-US" dirty="0"/>
              <a:t>What Seth </a:t>
            </a:r>
            <a:r>
              <a:rPr lang="en-US" dirty="0" err="1"/>
              <a:t>Gor</a:t>
            </a:r>
            <a:r>
              <a:rPr lang="en-US" dirty="0"/>
              <a:t> Does!</a:t>
            </a:r>
          </a:p>
        </p:txBody>
      </p:sp>
      <p:sp>
        <p:nvSpPr>
          <p:cNvPr id="14" name="Text Placeholder 13">
            <a:extLst>
              <a:ext uri="{FF2B5EF4-FFF2-40B4-BE49-F238E27FC236}">
                <a16:creationId xmlns:a16="http://schemas.microsoft.com/office/drawing/2014/main" id="{81BE9152-0337-49F8-86EE-C5F18501A2E4}"/>
              </a:ext>
            </a:extLst>
          </p:cNvPr>
          <p:cNvSpPr>
            <a:spLocks noGrp="1"/>
          </p:cNvSpPr>
          <p:nvPr>
            <p:ph type="body" sz="quarter" idx="10"/>
          </p:nvPr>
        </p:nvSpPr>
        <p:spPr/>
        <p:txBody>
          <a:bodyPr/>
          <a:lstStyle/>
          <a:p>
            <a:r>
              <a:rPr lang="en-US" dirty="0"/>
              <a:t>Seth </a:t>
            </a:r>
            <a:r>
              <a:rPr lang="en-US" dirty="0" err="1"/>
              <a:t>Gor</a:t>
            </a:r>
            <a:r>
              <a:rPr lang="en-US" dirty="0"/>
              <a:t> is an entertainer, vlogger, entrepreneur and </a:t>
            </a:r>
            <a:r>
              <a:rPr lang="en-US" dirty="0" err="1"/>
              <a:t>instagrammer</a:t>
            </a:r>
            <a:r>
              <a:rPr lang="en-US" dirty="0"/>
              <a:t>. He posts short comic videos to his 134K followers. His approach was to create IG posts and humorous videos about accessing services through Step1. Result?! 810 game plays from his first post!</a:t>
            </a:r>
          </a:p>
          <a:p>
            <a:endParaRPr lang="en-US" dirty="0"/>
          </a:p>
          <a:p>
            <a:r>
              <a:rPr lang="en-US" dirty="0"/>
              <a:t>Instagram @</a:t>
            </a:r>
            <a:r>
              <a:rPr lang="en-US" dirty="0" err="1"/>
              <a:t>seth_gor</a:t>
            </a:r>
            <a:endParaRPr lang="en-US" dirty="0"/>
          </a:p>
        </p:txBody>
      </p:sp>
      <p:pic>
        <p:nvPicPr>
          <p:cNvPr id="6" name="Picture Placeholder 5" descr="A person looking at the camera&#10;&#10;Description automatically generated">
            <a:extLst>
              <a:ext uri="{FF2B5EF4-FFF2-40B4-BE49-F238E27FC236}">
                <a16:creationId xmlns:a16="http://schemas.microsoft.com/office/drawing/2014/main" id="{E1E1AF12-6B23-6041-B306-B2DA1DBEFBAD}"/>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21289" r="21289"/>
          <a:stretch>
            <a:fillRect/>
          </a:stretch>
        </p:blipFill>
        <p:spPr/>
      </p:pic>
    </p:spTree>
    <p:extLst>
      <p:ext uri="{BB962C8B-B14F-4D97-AF65-F5344CB8AC3E}">
        <p14:creationId xmlns:p14="http://schemas.microsoft.com/office/powerpoint/2010/main" val="611133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830F45F8-0BC7-4B7D-847C-E00227862020}"/>
              </a:ext>
            </a:extLst>
          </p:cNvPr>
          <p:cNvSpPr>
            <a:spLocks noGrp="1"/>
          </p:cNvSpPr>
          <p:nvPr>
            <p:ph type="title"/>
          </p:nvPr>
        </p:nvSpPr>
        <p:spPr/>
        <p:txBody>
          <a:bodyPr/>
          <a:lstStyle/>
          <a:p>
            <a:r>
              <a:rPr lang="en-US" dirty="0"/>
              <a:t>What Denis Does!</a:t>
            </a:r>
          </a:p>
        </p:txBody>
      </p:sp>
      <p:sp>
        <p:nvSpPr>
          <p:cNvPr id="14" name="Text Placeholder 13">
            <a:extLst>
              <a:ext uri="{FF2B5EF4-FFF2-40B4-BE49-F238E27FC236}">
                <a16:creationId xmlns:a16="http://schemas.microsoft.com/office/drawing/2014/main" id="{81BE9152-0337-49F8-86EE-C5F18501A2E4}"/>
              </a:ext>
            </a:extLst>
          </p:cNvPr>
          <p:cNvSpPr>
            <a:spLocks noGrp="1"/>
          </p:cNvSpPr>
          <p:nvPr>
            <p:ph type="body" sz="quarter" idx="10"/>
          </p:nvPr>
        </p:nvSpPr>
        <p:spPr/>
        <p:txBody>
          <a:bodyPr/>
          <a:lstStyle/>
          <a:p>
            <a:r>
              <a:rPr lang="en-US" dirty="0"/>
              <a:t>Denis Nzioka is an LGBTIQ and sex work activist. His focus was to engage the Kenyan LGBTIQ and sex work community to use Step1 with targeted, creative, ‘sexy’ words, pics, and posts.</a:t>
            </a:r>
          </a:p>
          <a:p>
            <a:endParaRPr lang="en-US" dirty="0"/>
          </a:p>
          <a:p>
            <a:r>
              <a:rPr lang="en-US" dirty="0"/>
              <a:t>Twitter @</a:t>
            </a:r>
            <a:r>
              <a:rPr lang="en-US" dirty="0" err="1"/>
              <a:t>DenisNzioka</a:t>
            </a:r>
            <a:endParaRPr lang="en-US" dirty="0"/>
          </a:p>
        </p:txBody>
      </p:sp>
      <p:pic>
        <p:nvPicPr>
          <p:cNvPr id="3" name="Picture Placeholder 2" descr="A screenshot of a cell phone&#10;&#10;Description automatically generated">
            <a:extLst>
              <a:ext uri="{FF2B5EF4-FFF2-40B4-BE49-F238E27FC236}">
                <a16:creationId xmlns:a16="http://schemas.microsoft.com/office/drawing/2014/main" id="{A5C6A499-76ED-0E40-9A0A-547333B94B94}"/>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327" b="327"/>
          <a:stretch>
            <a:fillRect/>
          </a:stretch>
        </p:blipFill>
        <p:spPr/>
      </p:pic>
    </p:spTree>
    <p:extLst>
      <p:ext uri="{BB962C8B-B14F-4D97-AF65-F5344CB8AC3E}">
        <p14:creationId xmlns:p14="http://schemas.microsoft.com/office/powerpoint/2010/main" val="4210777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26E73-4BC6-41F0-A501-C0CA92452D0C}"/>
              </a:ext>
            </a:extLst>
          </p:cNvPr>
          <p:cNvSpPr>
            <a:spLocks noGrp="1"/>
          </p:cNvSpPr>
          <p:nvPr>
            <p:ph type="title"/>
          </p:nvPr>
        </p:nvSpPr>
        <p:spPr/>
        <p:txBody>
          <a:bodyPr/>
          <a:lstStyle/>
          <a:p>
            <a:r>
              <a:rPr lang="en-US" dirty="0"/>
              <a:t>Results: Step1 HIV services cascade from online outreach</a:t>
            </a:r>
          </a:p>
        </p:txBody>
      </p:sp>
      <p:graphicFrame>
        <p:nvGraphicFramePr>
          <p:cNvPr id="9" name="Chart Placeholder 22">
            <a:extLst>
              <a:ext uri="{FF2B5EF4-FFF2-40B4-BE49-F238E27FC236}">
                <a16:creationId xmlns:a16="http://schemas.microsoft.com/office/drawing/2014/main" id="{9BAAE21C-040A-4DBC-8A1E-79EB5166962C}"/>
              </a:ext>
            </a:extLst>
          </p:cNvPr>
          <p:cNvGraphicFramePr>
            <a:graphicFrameLocks noGrp="1"/>
          </p:cNvGraphicFramePr>
          <p:nvPr>
            <p:ph type="chart" sz="quarter" idx="12"/>
            <p:extLst>
              <p:ext uri="{D42A27DB-BD31-4B8C-83A1-F6EECF244321}">
                <p14:modId xmlns:p14="http://schemas.microsoft.com/office/powerpoint/2010/main" val="613634119"/>
              </p:ext>
            </p:extLst>
          </p:nvPr>
        </p:nvGraphicFramePr>
        <p:xfrm>
          <a:off x="609600" y="1893888"/>
          <a:ext cx="8969375" cy="418386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34236AC3-5554-4B1C-9344-F6FAE163362C}"/>
              </a:ext>
            </a:extLst>
          </p:cNvPr>
          <p:cNvSpPr>
            <a:spLocks noGrp="1"/>
          </p:cNvSpPr>
          <p:nvPr>
            <p:ph type="body" sz="quarter" idx="13"/>
          </p:nvPr>
        </p:nvSpPr>
        <p:spPr/>
        <p:txBody>
          <a:bodyPr/>
          <a:lstStyle/>
          <a:p>
            <a:r>
              <a:rPr lang="en-US" dirty="0"/>
              <a:t>All Outreach Approaches | 11 March 2019 – 20 July 2019 (5158 game plays)</a:t>
            </a:r>
          </a:p>
        </p:txBody>
      </p:sp>
      <p:sp>
        <p:nvSpPr>
          <p:cNvPr id="6" name="Text Placeholder 5">
            <a:extLst>
              <a:ext uri="{FF2B5EF4-FFF2-40B4-BE49-F238E27FC236}">
                <a16:creationId xmlns:a16="http://schemas.microsoft.com/office/drawing/2014/main" id="{4F49A869-3B44-412A-B369-6D00B6DAE847}"/>
              </a:ext>
            </a:extLst>
          </p:cNvPr>
          <p:cNvSpPr>
            <a:spLocks noGrp="1"/>
          </p:cNvSpPr>
          <p:nvPr>
            <p:ph type="body" sz="quarter" idx="17"/>
          </p:nvPr>
        </p:nvSpPr>
        <p:spPr/>
        <p:txBody>
          <a:bodyPr/>
          <a:lstStyle/>
          <a:p>
            <a:pPr marL="0" indent="0">
              <a:buNone/>
            </a:pPr>
            <a:r>
              <a:rPr lang="en-US" b="1" dirty="0"/>
              <a:t>Key insights:</a:t>
            </a:r>
          </a:p>
          <a:p>
            <a:r>
              <a:rPr lang="en-US" sz="1400" dirty="0"/>
              <a:t>High # of game plays</a:t>
            </a:r>
          </a:p>
          <a:p>
            <a:r>
              <a:rPr lang="en-US" sz="1400" dirty="0"/>
              <a:t>Lower acceptability for booking services (9.7%)</a:t>
            </a:r>
          </a:p>
          <a:p>
            <a:r>
              <a:rPr lang="en-US" sz="1400" dirty="0"/>
              <a:t>Higher conversion between booking and arrival, supported by online outreach workers and counselors (41%)</a:t>
            </a:r>
          </a:p>
          <a:p>
            <a:r>
              <a:rPr lang="en-US" sz="1400" dirty="0"/>
              <a:t>Moderate HIV case finding (2.6%)</a:t>
            </a:r>
          </a:p>
          <a:p>
            <a:r>
              <a:rPr lang="en-US" sz="1400" dirty="0"/>
              <a:t>Few known PLHIV supported (N=3)</a:t>
            </a:r>
          </a:p>
          <a:p>
            <a:r>
              <a:rPr lang="en-US" sz="1400" dirty="0"/>
              <a:t>Low linkage to PrEP (14%)</a:t>
            </a:r>
            <a:endParaRPr lang="en-US" dirty="0"/>
          </a:p>
          <a:p>
            <a:pPr marL="0" indent="0">
              <a:buNone/>
            </a:pPr>
            <a:r>
              <a:rPr lang="en-US" b="1" dirty="0"/>
              <a:t>Next steps:</a:t>
            </a:r>
          </a:p>
          <a:p>
            <a:r>
              <a:rPr lang="en-US" sz="1400" dirty="0"/>
              <a:t>New testing modalities (including self-testing and partner notification)</a:t>
            </a:r>
          </a:p>
          <a:p>
            <a:r>
              <a:rPr lang="en-US" sz="1400" dirty="0"/>
              <a:t>Change game to better support PLHIV</a:t>
            </a:r>
          </a:p>
        </p:txBody>
      </p:sp>
      <p:graphicFrame>
        <p:nvGraphicFramePr>
          <p:cNvPr id="8" name="Table 7">
            <a:extLst>
              <a:ext uri="{FF2B5EF4-FFF2-40B4-BE49-F238E27FC236}">
                <a16:creationId xmlns:a16="http://schemas.microsoft.com/office/drawing/2014/main" id="{7D2D172C-05A3-4D59-A64E-C4DDB075BF6B}"/>
              </a:ext>
            </a:extLst>
          </p:cNvPr>
          <p:cNvGraphicFramePr>
            <a:graphicFrameLocks noGrp="1"/>
          </p:cNvGraphicFramePr>
          <p:nvPr>
            <p:extLst>
              <p:ext uri="{D42A27DB-BD31-4B8C-83A1-F6EECF244321}">
                <p14:modId xmlns:p14="http://schemas.microsoft.com/office/powerpoint/2010/main" val="283358437"/>
              </p:ext>
            </p:extLst>
          </p:nvPr>
        </p:nvGraphicFramePr>
        <p:xfrm>
          <a:off x="932873" y="6119447"/>
          <a:ext cx="8061655" cy="548640"/>
        </p:xfrm>
        <a:graphic>
          <a:graphicData uri="http://schemas.openxmlformats.org/drawingml/2006/table">
            <a:tbl>
              <a:tblPr firstRow="1" bandRow="1">
                <a:tableStyleId>{5C22544A-7EE6-4342-B048-85BDC9FD1C3A}</a:tableStyleId>
              </a:tblPr>
              <a:tblGrid>
                <a:gridCol w="1151665">
                  <a:extLst>
                    <a:ext uri="{9D8B030D-6E8A-4147-A177-3AD203B41FA5}">
                      <a16:colId xmlns:a16="http://schemas.microsoft.com/office/drawing/2014/main" val="4222804936"/>
                    </a:ext>
                  </a:extLst>
                </a:gridCol>
                <a:gridCol w="1151665">
                  <a:extLst>
                    <a:ext uri="{9D8B030D-6E8A-4147-A177-3AD203B41FA5}">
                      <a16:colId xmlns:a16="http://schemas.microsoft.com/office/drawing/2014/main" val="1937600185"/>
                    </a:ext>
                  </a:extLst>
                </a:gridCol>
                <a:gridCol w="1151665">
                  <a:extLst>
                    <a:ext uri="{9D8B030D-6E8A-4147-A177-3AD203B41FA5}">
                      <a16:colId xmlns:a16="http://schemas.microsoft.com/office/drawing/2014/main" val="706838640"/>
                    </a:ext>
                  </a:extLst>
                </a:gridCol>
                <a:gridCol w="1151665">
                  <a:extLst>
                    <a:ext uri="{9D8B030D-6E8A-4147-A177-3AD203B41FA5}">
                      <a16:colId xmlns:a16="http://schemas.microsoft.com/office/drawing/2014/main" val="1566274233"/>
                    </a:ext>
                  </a:extLst>
                </a:gridCol>
                <a:gridCol w="1151665">
                  <a:extLst>
                    <a:ext uri="{9D8B030D-6E8A-4147-A177-3AD203B41FA5}">
                      <a16:colId xmlns:a16="http://schemas.microsoft.com/office/drawing/2014/main" val="2035271762"/>
                    </a:ext>
                  </a:extLst>
                </a:gridCol>
                <a:gridCol w="1151665">
                  <a:extLst>
                    <a:ext uri="{9D8B030D-6E8A-4147-A177-3AD203B41FA5}">
                      <a16:colId xmlns:a16="http://schemas.microsoft.com/office/drawing/2014/main" val="1766028399"/>
                    </a:ext>
                  </a:extLst>
                </a:gridCol>
                <a:gridCol w="1151665">
                  <a:extLst>
                    <a:ext uri="{9D8B030D-6E8A-4147-A177-3AD203B41FA5}">
                      <a16:colId xmlns:a16="http://schemas.microsoft.com/office/drawing/2014/main" val="2906263611"/>
                    </a:ext>
                  </a:extLst>
                </a:gridCol>
              </a:tblGrid>
              <a:tr h="370840">
                <a:tc>
                  <a:txBody>
                    <a:bodyPr/>
                    <a:lstStyle/>
                    <a:p>
                      <a:pPr algn="ctr"/>
                      <a:r>
                        <a:rPr lang="en-US" sz="1000" b="0" dirty="0">
                          <a:solidFill>
                            <a:srgbClr val="FF5357"/>
                          </a:solidFill>
                          <a:latin typeface="+mn-lt"/>
                          <a:ea typeface="Cambria" panose="02040503050406030204" pitchFamily="18" charset="0"/>
                        </a:rPr>
                        <a:t>◆</a:t>
                      </a:r>
                      <a:r>
                        <a:rPr lang="en-US" sz="1000" b="0" dirty="0">
                          <a:solidFill>
                            <a:schemeClr val="tx1"/>
                          </a:solidFill>
                          <a:latin typeface="+mn-lt"/>
                        </a:rPr>
                        <a:t> % All appts/ risk assessments</a:t>
                      </a:r>
                    </a:p>
                  </a:txBody>
                  <a:tcPr>
                    <a:lnL w="12700" cmpd="sng">
                      <a:noFill/>
                    </a:lnL>
                    <a:lnR w="6350" cap="flat" cmpd="sng" algn="ctr">
                      <a:solidFill>
                        <a:schemeClr val="bg1">
                          <a:lumMod val="75000"/>
                        </a:schemeClr>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0">
                          <a:solidFill>
                            <a:srgbClr val="FF5357"/>
                          </a:solidFill>
                          <a:latin typeface="+mn-lt"/>
                          <a:ea typeface="Cambria" panose="02040503050406030204" pitchFamily="18" charset="0"/>
                        </a:rPr>
                        <a:t>◆ </a:t>
                      </a:r>
                      <a:r>
                        <a:rPr lang="en-US" sz="1000" b="0">
                          <a:solidFill>
                            <a:schemeClr val="tx1"/>
                          </a:solidFill>
                          <a:latin typeface="+mn-lt"/>
                        </a:rPr>
                        <a:t>% arrivals/ unique appts</a:t>
                      </a:r>
                      <a:endParaRPr lang="en-US" sz="1000" b="0" dirty="0">
                        <a:solidFill>
                          <a:schemeClr val="tx1"/>
                        </a:solidFill>
                        <a:latin typeface="+mn-lt"/>
                      </a:endParaRPr>
                    </a:p>
                  </a:txBody>
                  <a:tcPr>
                    <a:lnL w="6350" cap="flat" cmpd="sng" algn="ctr">
                      <a:solidFill>
                        <a:schemeClr val="bg1">
                          <a:lumMod val="75000"/>
                        </a:schemeClr>
                      </a:solidFill>
                      <a:prstDash val="sysDot"/>
                      <a:round/>
                      <a:headEnd type="none" w="med" len="med"/>
                      <a:tailEnd type="none" w="med" len="med"/>
                    </a:lnL>
                    <a:lnR w="6350" cap="flat" cmpd="sng" algn="ctr">
                      <a:solidFill>
                        <a:schemeClr val="bg1">
                          <a:lumMod val="75000"/>
                        </a:schemeClr>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0" dirty="0">
                          <a:solidFill>
                            <a:srgbClr val="FF5357"/>
                          </a:solidFill>
                          <a:latin typeface="+mn-lt"/>
                          <a:ea typeface="Cambria" panose="02040503050406030204" pitchFamily="18" charset="0"/>
                        </a:rPr>
                        <a:t>◆</a:t>
                      </a:r>
                      <a:r>
                        <a:rPr lang="en-US" sz="1000" b="0" dirty="0">
                          <a:solidFill>
                            <a:schemeClr val="tx1"/>
                          </a:solidFill>
                          <a:latin typeface="+mn-lt"/>
                          <a:ea typeface="Cambria" panose="02040503050406030204" pitchFamily="18" charset="0"/>
                        </a:rPr>
                        <a:t> % HIV case finding</a:t>
                      </a:r>
                      <a:endParaRPr lang="en-US" sz="1000" b="0" dirty="0">
                        <a:solidFill>
                          <a:schemeClr val="tx1"/>
                        </a:solidFill>
                        <a:latin typeface="+mn-lt"/>
                      </a:endParaRPr>
                    </a:p>
                  </a:txBody>
                  <a:tcPr>
                    <a:lnL w="6350" cap="flat" cmpd="sng" algn="ctr">
                      <a:solidFill>
                        <a:schemeClr val="bg1">
                          <a:lumMod val="75000"/>
                        </a:schemeClr>
                      </a:solidFill>
                      <a:prstDash val="sysDot"/>
                      <a:round/>
                      <a:headEnd type="none" w="med" len="med"/>
                      <a:tailEnd type="none" w="med" len="med"/>
                    </a:lnL>
                    <a:lnR w="6350" cap="flat" cmpd="sng" algn="ctr">
                      <a:solidFill>
                        <a:schemeClr val="bg1">
                          <a:lumMod val="75000"/>
                        </a:schemeClr>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0" dirty="0">
                          <a:solidFill>
                            <a:srgbClr val="FF5357"/>
                          </a:solidFill>
                          <a:latin typeface="+mn-lt"/>
                          <a:ea typeface="Cambria" panose="02040503050406030204" pitchFamily="18" charset="0"/>
                        </a:rPr>
                        <a:t>◆ </a:t>
                      </a:r>
                      <a:r>
                        <a:rPr lang="en-US" sz="1000" b="0" dirty="0">
                          <a:solidFill>
                            <a:schemeClr val="tx1"/>
                          </a:solidFill>
                          <a:latin typeface="+mn-lt"/>
                          <a:ea typeface="Cambria" panose="02040503050406030204" pitchFamily="18" charset="0"/>
                        </a:rPr>
                        <a:t>% linked to treatment among</a:t>
                      </a:r>
                      <a:r>
                        <a:rPr lang="en-US" sz="1000" b="0" dirty="0">
                          <a:solidFill>
                            <a:schemeClr val="tx1"/>
                          </a:solidFill>
                          <a:latin typeface="+mn-lt"/>
                        </a:rPr>
                        <a:t> newly diagnosed</a:t>
                      </a:r>
                    </a:p>
                  </a:txBody>
                  <a:tcPr>
                    <a:lnL w="6350" cap="flat" cmpd="sng" algn="ctr">
                      <a:solidFill>
                        <a:schemeClr val="bg1">
                          <a:lumMod val="75000"/>
                        </a:schemeClr>
                      </a:solidFill>
                      <a:prstDash val="sysDot"/>
                      <a:round/>
                      <a:headEnd type="none" w="med" len="med"/>
                      <a:tailEnd type="none" w="med" len="med"/>
                    </a:lnL>
                    <a:lnR w="6350" cap="flat" cmpd="sng" algn="ctr">
                      <a:solidFill>
                        <a:schemeClr val="bg1">
                          <a:lumMod val="75000"/>
                        </a:schemeClr>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1000" b="0" dirty="0">
                        <a:solidFill>
                          <a:schemeClr val="tx1"/>
                        </a:solidFill>
                        <a:latin typeface="+mn-lt"/>
                      </a:endParaRPr>
                    </a:p>
                  </a:txBody>
                  <a:tcPr>
                    <a:lnL w="6350" cap="flat" cmpd="sng" algn="ctr">
                      <a:solidFill>
                        <a:schemeClr val="bg1">
                          <a:lumMod val="75000"/>
                        </a:schemeClr>
                      </a:solidFill>
                      <a:prstDash val="sysDot"/>
                      <a:round/>
                      <a:headEnd type="none" w="med" len="med"/>
                      <a:tailEnd type="none" w="med" len="med"/>
                    </a:lnL>
                    <a:lnR w="6350" cap="flat" cmpd="sng" algn="ctr">
                      <a:solidFill>
                        <a:schemeClr val="bg1">
                          <a:lumMod val="75000"/>
                        </a:schemeClr>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0" dirty="0">
                          <a:solidFill>
                            <a:srgbClr val="FF5357"/>
                          </a:solidFill>
                          <a:latin typeface="+mn-lt"/>
                          <a:ea typeface="Cambria" panose="02040503050406030204" pitchFamily="18" charset="0"/>
                        </a:rPr>
                        <a:t>◆ </a:t>
                      </a:r>
                      <a:r>
                        <a:rPr lang="en-US" sz="1000" b="0" dirty="0">
                          <a:solidFill>
                            <a:schemeClr val="tx1"/>
                          </a:solidFill>
                          <a:latin typeface="+mn-lt"/>
                        </a:rPr>
                        <a:t>STI case finding %</a:t>
                      </a:r>
                    </a:p>
                  </a:txBody>
                  <a:tcPr>
                    <a:lnL w="6350" cap="flat" cmpd="sng" algn="ctr">
                      <a:solidFill>
                        <a:schemeClr val="bg1">
                          <a:lumMod val="75000"/>
                        </a:schemeClr>
                      </a:solidFill>
                      <a:prstDash val="sysDot"/>
                      <a:round/>
                      <a:headEnd type="none" w="med" len="med"/>
                      <a:tailEnd type="none" w="med" len="med"/>
                    </a:lnL>
                    <a:lnR w="6350" cap="flat" cmpd="sng" algn="ctr">
                      <a:solidFill>
                        <a:schemeClr val="bg1">
                          <a:lumMod val="75000"/>
                        </a:schemeClr>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000" b="0" dirty="0">
                          <a:solidFill>
                            <a:srgbClr val="FF5357"/>
                          </a:solidFill>
                          <a:latin typeface="+mn-lt"/>
                          <a:ea typeface="Cambria" panose="02040503050406030204" pitchFamily="18" charset="0"/>
                        </a:rPr>
                        <a:t>◆ </a:t>
                      </a:r>
                      <a:r>
                        <a:rPr lang="en-US" sz="1000" b="0" dirty="0">
                          <a:solidFill>
                            <a:schemeClr val="tx1"/>
                          </a:solidFill>
                          <a:latin typeface="+mn-lt"/>
                          <a:ea typeface="Cambria" panose="02040503050406030204" pitchFamily="18" charset="0"/>
                        </a:rPr>
                        <a:t>% of HIV negative linked to PrEP</a:t>
                      </a:r>
                      <a:endParaRPr lang="en-US" sz="1000" b="0" dirty="0">
                        <a:solidFill>
                          <a:schemeClr val="tx1"/>
                        </a:solidFill>
                        <a:latin typeface="+mn-lt"/>
                      </a:endParaRPr>
                    </a:p>
                  </a:txBody>
                  <a:tcPr>
                    <a:lnL w="6350" cap="flat" cmpd="sng" algn="ctr">
                      <a:solidFill>
                        <a:schemeClr val="bg1">
                          <a:lumMod val="75000"/>
                        </a:schemeClr>
                      </a:solidFill>
                      <a:prstDash val="sysDot"/>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42205239"/>
                  </a:ext>
                </a:extLst>
              </a:tr>
            </a:tbl>
          </a:graphicData>
        </a:graphic>
      </p:graphicFrame>
    </p:spTree>
    <p:extLst>
      <p:ext uri="{BB962C8B-B14F-4D97-AF65-F5344CB8AC3E}">
        <p14:creationId xmlns:p14="http://schemas.microsoft.com/office/powerpoint/2010/main" val="1935515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EE5199-F7CB-4F4E-9CF5-5359240EF118}"/>
              </a:ext>
            </a:extLst>
          </p:cNvPr>
          <p:cNvSpPr/>
          <p:nvPr/>
        </p:nvSpPr>
        <p:spPr>
          <a:xfrm>
            <a:off x="689907" y="1471611"/>
            <a:ext cx="1396240" cy="4534957"/>
          </a:xfrm>
          <a:prstGeom prst="rect">
            <a:avLst/>
          </a:prstGeom>
          <a:solidFill>
            <a:srgbClr val="999FAB">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rgbClr val="7F8695"/>
              </a:solidFill>
              <a:latin typeface="Univers Condensed" panose="020B0506020202050204" pitchFamily="34" charset="0"/>
            </a:endParaRPr>
          </a:p>
          <a:p>
            <a:pPr algn="ctr"/>
            <a:r>
              <a:rPr lang="en-US" sz="1600" dirty="0">
                <a:solidFill>
                  <a:srgbClr val="7F8695"/>
                </a:solidFill>
                <a:latin typeface="Univers Condensed" panose="020B0506020202050204" pitchFamily="34" charset="0"/>
              </a:rPr>
              <a:t>MARCH</a:t>
            </a:r>
          </a:p>
        </p:txBody>
      </p:sp>
      <p:sp>
        <p:nvSpPr>
          <p:cNvPr id="7" name="Rectangle 6">
            <a:extLst>
              <a:ext uri="{FF2B5EF4-FFF2-40B4-BE49-F238E27FC236}">
                <a16:creationId xmlns:a16="http://schemas.microsoft.com/office/drawing/2014/main" id="{B4F47945-DB91-4015-B23D-2DAA22242DA9}"/>
              </a:ext>
            </a:extLst>
          </p:cNvPr>
          <p:cNvSpPr/>
          <p:nvPr/>
        </p:nvSpPr>
        <p:spPr>
          <a:xfrm>
            <a:off x="2086147" y="1471611"/>
            <a:ext cx="1938308" cy="4534957"/>
          </a:xfrm>
          <a:prstGeom prst="rect">
            <a:avLst/>
          </a:prstGeom>
          <a:solidFill>
            <a:srgbClr val="A5AAB5">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rgbClr val="7F8695"/>
              </a:solidFill>
              <a:latin typeface="Univers Condensed" panose="020B0506020202050204" pitchFamily="34" charset="0"/>
            </a:endParaRPr>
          </a:p>
          <a:p>
            <a:pPr algn="ctr"/>
            <a:r>
              <a:rPr lang="en-US" sz="1600" dirty="0">
                <a:solidFill>
                  <a:srgbClr val="7F8695"/>
                </a:solidFill>
                <a:latin typeface="Univers Condensed" panose="020B0506020202050204" pitchFamily="34" charset="0"/>
              </a:rPr>
              <a:t>APRIL</a:t>
            </a:r>
          </a:p>
        </p:txBody>
      </p:sp>
      <p:sp>
        <p:nvSpPr>
          <p:cNvPr id="9" name="Rectangle 8">
            <a:extLst>
              <a:ext uri="{FF2B5EF4-FFF2-40B4-BE49-F238E27FC236}">
                <a16:creationId xmlns:a16="http://schemas.microsoft.com/office/drawing/2014/main" id="{0383D8ED-A5BD-4AD6-A5E5-CB092C9421E5}"/>
              </a:ext>
            </a:extLst>
          </p:cNvPr>
          <p:cNvSpPr/>
          <p:nvPr/>
        </p:nvSpPr>
        <p:spPr>
          <a:xfrm>
            <a:off x="4024454" y="1471611"/>
            <a:ext cx="1883555" cy="4534957"/>
          </a:xfrm>
          <a:prstGeom prst="rect">
            <a:avLst/>
          </a:prstGeom>
          <a:solidFill>
            <a:srgbClr val="B4B8C0">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rgbClr val="7F8695"/>
              </a:solidFill>
              <a:latin typeface="Univers Condensed" panose="020B0506020202050204" pitchFamily="34" charset="0"/>
            </a:endParaRPr>
          </a:p>
          <a:p>
            <a:pPr algn="ctr"/>
            <a:r>
              <a:rPr lang="en-US" sz="1600" dirty="0">
                <a:solidFill>
                  <a:srgbClr val="7F8695"/>
                </a:solidFill>
                <a:latin typeface="Univers Condensed" panose="020B0506020202050204" pitchFamily="34" charset="0"/>
              </a:rPr>
              <a:t>MAY</a:t>
            </a:r>
          </a:p>
        </p:txBody>
      </p:sp>
      <p:sp>
        <p:nvSpPr>
          <p:cNvPr id="10" name="Rectangle 9">
            <a:extLst>
              <a:ext uri="{FF2B5EF4-FFF2-40B4-BE49-F238E27FC236}">
                <a16:creationId xmlns:a16="http://schemas.microsoft.com/office/drawing/2014/main" id="{2DD782B6-2D67-48CF-B51E-F2CCA1A8D798}"/>
              </a:ext>
            </a:extLst>
          </p:cNvPr>
          <p:cNvSpPr/>
          <p:nvPr/>
        </p:nvSpPr>
        <p:spPr>
          <a:xfrm>
            <a:off x="5908009" y="1471611"/>
            <a:ext cx="1883555" cy="4534957"/>
          </a:xfrm>
          <a:prstGeom prst="rect">
            <a:avLst/>
          </a:prstGeom>
          <a:solidFill>
            <a:srgbClr val="CFD2D7">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rgbClr val="7F8695"/>
              </a:solidFill>
              <a:latin typeface="Univers Condensed" panose="020B0506020202050204" pitchFamily="34" charset="0"/>
            </a:endParaRPr>
          </a:p>
          <a:p>
            <a:pPr algn="ctr"/>
            <a:r>
              <a:rPr lang="en-US" sz="1600" dirty="0">
                <a:solidFill>
                  <a:srgbClr val="7F8695"/>
                </a:solidFill>
                <a:latin typeface="Univers Condensed" panose="020B0506020202050204" pitchFamily="34" charset="0"/>
              </a:rPr>
              <a:t>JUNE</a:t>
            </a:r>
          </a:p>
        </p:txBody>
      </p:sp>
      <p:sp>
        <p:nvSpPr>
          <p:cNvPr id="12" name="Rectangle 11">
            <a:extLst>
              <a:ext uri="{FF2B5EF4-FFF2-40B4-BE49-F238E27FC236}">
                <a16:creationId xmlns:a16="http://schemas.microsoft.com/office/drawing/2014/main" id="{3DF5A706-9069-4C04-BB39-C09F555FA93E}"/>
              </a:ext>
            </a:extLst>
          </p:cNvPr>
          <p:cNvSpPr/>
          <p:nvPr/>
        </p:nvSpPr>
        <p:spPr>
          <a:xfrm>
            <a:off x="7791563" y="1471610"/>
            <a:ext cx="1297683" cy="4534957"/>
          </a:xfrm>
          <a:prstGeom prst="rect">
            <a:avLst/>
          </a:prstGeom>
          <a:solidFill>
            <a:srgbClr val="DBDDE1">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dirty="0">
              <a:solidFill>
                <a:srgbClr val="7F8695"/>
              </a:solidFill>
              <a:latin typeface="Univers Condensed" panose="020B0506020202050204" pitchFamily="34" charset="0"/>
            </a:endParaRPr>
          </a:p>
          <a:p>
            <a:pPr algn="ctr"/>
            <a:r>
              <a:rPr lang="en-US" sz="1600" dirty="0">
                <a:solidFill>
                  <a:srgbClr val="7F8695"/>
                </a:solidFill>
                <a:latin typeface="Univers Condensed" panose="020B0506020202050204" pitchFamily="34" charset="0"/>
              </a:rPr>
              <a:t>JULY</a:t>
            </a:r>
          </a:p>
        </p:txBody>
      </p:sp>
      <p:sp>
        <p:nvSpPr>
          <p:cNvPr id="4" name="Title 3">
            <a:extLst>
              <a:ext uri="{FF2B5EF4-FFF2-40B4-BE49-F238E27FC236}">
                <a16:creationId xmlns:a16="http://schemas.microsoft.com/office/drawing/2014/main" id="{4D780CB4-223F-4E44-8466-9899E6361C2D}"/>
              </a:ext>
            </a:extLst>
          </p:cNvPr>
          <p:cNvSpPr>
            <a:spLocks noGrp="1"/>
          </p:cNvSpPr>
          <p:nvPr>
            <p:ph type="title"/>
          </p:nvPr>
        </p:nvSpPr>
        <p:spPr/>
        <p:txBody>
          <a:bodyPr/>
          <a:lstStyle/>
          <a:p>
            <a:r>
              <a:rPr lang="en-US" dirty="0"/>
              <a:t>Overall performance by week (HIV testing)</a:t>
            </a:r>
          </a:p>
        </p:txBody>
      </p:sp>
      <p:graphicFrame>
        <p:nvGraphicFramePr>
          <p:cNvPr id="11" name="Chart Placeholder 10">
            <a:extLst>
              <a:ext uri="{FF2B5EF4-FFF2-40B4-BE49-F238E27FC236}">
                <a16:creationId xmlns:a16="http://schemas.microsoft.com/office/drawing/2014/main" id="{55908C67-C316-4973-9C9A-0E9B35DB539E}"/>
              </a:ext>
            </a:extLst>
          </p:cNvPr>
          <p:cNvGraphicFramePr>
            <a:graphicFrameLocks noGrp="1"/>
          </p:cNvGraphicFramePr>
          <p:nvPr>
            <p:ph type="chart" sz="quarter" idx="12"/>
            <p:extLst>
              <p:ext uri="{D42A27DB-BD31-4B8C-83A1-F6EECF244321}">
                <p14:modId xmlns:p14="http://schemas.microsoft.com/office/powerpoint/2010/main" val="3176955393"/>
              </p:ext>
            </p:extLst>
          </p:nvPr>
        </p:nvGraphicFramePr>
        <p:xfrm>
          <a:off x="335902" y="1471611"/>
          <a:ext cx="9265298" cy="5181115"/>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 Placeholder 12">
            <a:extLst>
              <a:ext uri="{FF2B5EF4-FFF2-40B4-BE49-F238E27FC236}">
                <a16:creationId xmlns:a16="http://schemas.microsoft.com/office/drawing/2014/main" id="{0B6D9C42-2842-42F6-A6AC-2086EBA3212E}"/>
              </a:ext>
            </a:extLst>
          </p:cNvPr>
          <p:cNvSpPr>
            <a:spLocks noGrp="1"/>
          </p:cNvSpPr>
          <p:nvPr>
            <p:ph type="body" sz="quarter" idx="13"/>
          </p:nvPr>
        </p:nvSpPr>
        <p:spPr/>
        <p:txBody>
          <a:bodyPr/>
          <a:lstStyle/>
          <a:p>
            <a:r>
              <a:rPr lang="en-US" dirty="0"/>
              <a:t>All Outreach Approaches | 11/03/2019 – 15/06/2019</a:t>
            </a:r>
          </a:p>
        </p:txBody>
      </p:sp>
      <p:sp>
        <p:nvSpPr>
          <p:cNvPr id="8" name="Text Placeholder 7">
            <a:extLst>
              <a:ext uri="{FF2B5EF4-FFF2-40B4-BE49-F238E27FC236}">
                <a16:creationId xmlns:a16="http://schemas.microsoft.com/office/drawing/2014/main" id="{58F951F8-2C71-4DFD-856C-9BB83A0AA397}"/>
              </a:ext>
            </a:extLst>
          </p:cNvPr>
          <p:cNvSpPr>
            <a:spLocks noGrp="1"/>
          </p:cNvSpPr>
          <p:nvPr>
            <p:ph type="body" sz="quarter" idx="17"/>
          </p:nvPr>
        </p:nvSpPr>
        <p:spPr/>
        <p:txBody>
          <a:bodyPr/>
          <a:lstStyle/>
          <a:p>
            <a:pPr marL="0" indent="0">
              <a:buNone/>
            </a:pPr>
            <a:r>
              <a:rPr lang="en-US" b="1" dirty="0"/>
              <a:t>Key insights:</a:t>
            </a:r>
          </a:p>
          <a:p>
            <a:r>
              <a:rPr lang="en-US" dirty="0"/>
              <a:t>Low performance during training periods </a:t>
            </a:r>
          </a:p>
          <a:p>
            <a:r>
              <a:rPr lang="en-US" dirty="0"/>
              <a:t>High performance after training, standardizing role of outreach workers, and expansion to new cities in June</a:t>
            </a:r>
          </a:p>
          <a:p>
            <a:pPr marL="0" indent="0">
              <a:buNone/>
            </a:pPr>
            <a:endParaRPr lang="en-US" b="1" dirty="0"/>
          </a:p>
          <a:p>
            <a:pPr marL="0" indent="0">
              <a:buNone/>
            </a:pPr>
            <a:r>
              <a:rPr lang="en-US" b="1" dirty="0"/>
              <a:t>Next steps:</a:t>
            </a:r>
          </a:p>
          <a:p>
            <a:r>
              <a:rPr lang="en-US" dirty="0"/>
              <a:t>Maintain consistency of online outreach (ads, outreach workers, influencers)</a:t>
            </a:r>
          </a:p>
          <a:p>
            <a:r>
              <a:rPr lang="en-US" dirty="0"/>
              <a:t>Introduce performance-based incentives for outreach staff </a:t>
            </a:r>
          </a:p>
        </p:txBody>
      </p:sp>
    </p:spTree>
    <p:extLst>
      <p:ext uri="{BB962C8B-B14F-4D97-AF65-F5344CB8AC3E}">
        <p14:creationId xmlns:p14="http://schemas.microsoft.com/office/powerpoint/2010/main" val="1966886072"/>
      </p:ext>
    </p:extLst>
  </p:cSld>
  <p:clrMapOvr>
    <a:masterClrMapping/>
  </p:clrMapOvr>
</p:sld>
</file>

<file path=ppt/theme/theme1.xml><?xml version="1.0" encoding="utf-8"?>
<a:theme xmlns:a="http://schemas.openxmlformats.org/drawingml/2006/main" name="4_Office Theme">
  <a:themeElements>
    <a:clrScheme name="FHI 360 - 2015 A">
      <a:dk1>
        <a:srgbClr val="3B352F"/>
      </a:dk1>
      <a:lt1>
        <a:sysClr val="window" lastClr="FFFFFF"/>
      </a:lt1>
      <a:dk2>
        <a:srgbClr val="006595"/>
      </a:dk2>
      <a:lt2>
        <a:srgbClr val="D2CCB8"/>
      </a:lt2>
      <a:accent1>
        <a:srgbClr val="02B7EA"/>
      </a:accent1>
      <a:accent2>
        <a:srgbClr val="F37421"/>
      </a:accent2>
      <a:accent3>
        <a:srgbClr val="AFBD21"/>
      </a:accent3>
      <a:accent4>
        <a:srgbClr val="4A2256"/>
      </a:accent4>
      <a:accent5>
        <a:srgbClr val="F8981D"/>
      </a:accent5>
      <a:accent6>
        <a:srgbClr val="E04726"/>
      </a:accent6>
      <a:hlink>
        <a:srgbClr val="02B7EA"/>
      </a:hlink>
      <a:folHlink>
        <a:srgbClr val="00659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79ECE"/>
        </a:solidFill>
        <a:ln>
          <a:noFill/>
        </a:ln>
        <a:effectLst/>
      </a:spPr>
      <a:bodyPr rtlCol="0" anchor="ctr"/>
      <a:lstStyle>
        <a:defPPr algn="ctr">
          <a:defRPr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76200" cap="flat" cmpd="sng" algn="ctr">
          <a:solidFill>
            <a:schemeClr val="accent1"/>
          </a:solidFill>
          <a:prstDash val="solid"/>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emplate_Going Online PPT_Jan2019" id="{CFE71AF2-3242-46D2-AC27-ADCE3DD6B3E6}" vid="{3E86C754-3149-4FF4-A76D-D140EBF14C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8102</TotalTime>
  <Words>1030</Words>
  <Application>Microsoft Office PowerPoint</Application>
  <PresentationFormat>Widescreen</PresentationFormat>
  <Paragraphs>127</Paragraphs>
  <Slides>15</Slides>
  <Notes>2</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Bahnschrift Condensed</vt:lpstr>
      <vt:lpstr>Abadi Extra Light</vt:lpstr>
      <vt:lpstr>Calibri</vt:lpstr>
      <vt:lpstr>Univers Condensed</vt:lpstr>
      <vt:lpstr>Courier New</vt:lpstr>
      <vt:lpstr>Arial</vt:lpstr>
      <vt:lpstr>Bahnschrift Light Condensed</vt:lpstr>
      <vt:lpstr>4_Office Theme</vt:lpstr>
      <vt:lpstr>HIV services a click away! Online booking in Kenya</vt:lpstr>
      <vt:lpstr>About the campaign</vt:lpstr>
      <vt:lpstr>About the service delivery tool</vt:lpstr>
      <vt:lpstr>Rollout plan for Step1 and Iam1in3 campaign</vt:lpstr>
      <vt:lpstr>What Femi Does!</vt:lpstr>
      <vt:lpstr>What Seth Gor Does!</vt:lpstr>
      <vt:lpstr>What Denis Does!</vt:lpstr>
      <vt:lpstr>Results: Step1 HIV services cascade from online outreach</vt:lpstr>
      <vt:lpstr>Overall performance by week (HIV testing)</vt:lpstr>
      <vt:lpstr>HIV testing cascade by outreach approach</vt:lpstr>
      <vt:lpstr>Notable findings</vt:lpstr>
      <vt:lpstr>What clients think…</vt:lpstr>
      <vt:lpstr>My takeaways…</vt:lpstr>
      <vt:lpstr>Stay connected with LINKAGES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Update for Kenya’s Step1 Program</dc:title>
  <dc:creator>Benjamin Eveslage</dc:creator>
  <cp:lastModifiedBy>Benjamin Eveslage</cp:lastModifiedBy>
  <cp:revision>180</cp:revision>
  <dcterms:created xsi:type="dcterms:W3CDTF">2019-04-17T16:17:21Z</dcterms:created>
  <dcterms:modified xsi:type="dcterms:W3CDTF">2019-07-23T20:12:55Z</dcterms:modified>
</cp:coreProperties>
</file>